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sldIdLst>
    <p:sldId id="376" r:id="rId4"/>
    <p:sldId id="827" r:id="rId6"/>
    <p:sldId id="819" r:id="rId7"/>
    <p:sldId id="820" r:id="rId8"/>
    <p:sldId id="821" r:id="rId9"/>
    <p:sldId id="822" r:id="rId10"/>
    <p:sldId id="823" r:id="rId11"/>
    <p:sldId id="824" r:id="rId12"/>
    <p:sldId id="1056" r:id="rId13"/>
    <p:sldId id="1057" r:id="rId14"/>
    <p:sldId id="1058" r:id="rId15"/>
    <p:sldId id="1059" r:id="rId16"/>
    <p:sldId id="1060" r:id="rId17"/>
    <p:sldId id="1061" r:id="rId18"/>
    <p:sldId id="1062" r:id="rId19"/>
    <p:sldId id="1063" r:id="rId20"/>
    <p:sldId id="1066" r:id="rId21"/>
    <p:sldId id="1068" r:id="rId22"/>
    <p:sldId id="1069" r:id="rId23"/>
    <p:sldId id="1067" r:id="rId24"/>
    <p:sldId id="1070" r:id="rId25"/>
    <p:sldId id="825" r:id="rId26"/>
    <p:sldId id="1065" r:id="rId27"/>
    <p:sldId id="826" r:id="rId28"/>
    <p:sldId id="834" r:id="rId29"/>
    <p:sldId id="828" r:id="rId30"/>
    <p:sldId id="829" r:id="rId31"/>
    <p:sldId id="830" r:id="rId32"/>
    <p:sldId id="835" r:id="rId33"/>
    <p:sldId id="836" r:id="rId34"/>
    <p:sldId id="837" r:id="rId35"/>
    <p:sldId id="838" r:id="rId36"/>
    <p:sldId id="839" r:id="rId37"/>
    <p:sldId id="840" r:id="rId38"/>
    <p:sldId id="842" r:id="rId39"/>
    <p:sldId id="843" r:id="rId40"/>
    <p:sldId id="833" r:id="rId41"/>
    <p:sldId id="832" r:id="rId42"/>
    <p:sldId id="965" r:id="rId43"/>
    <p:sldId id="966" r:id="rId44"/>
    <p:sldId id="967" r:id="rId45"/>
    <p:sldId id="968" r:id="rId46"/>
    <p:sldId id="969" r:id="rId47"/>
    <p:sldId id="970" r:id="rId48"/>
    <p:sldId id="971" r:id="rId49"/>
    <p:sldId id="972" r:id="rId50"/>
    <p:sldId id="831" r:id="rId51"/>
    <p:sldId id="1154" r:id="rId52"/>
    <p:sldId id="1155" r:id="rId53"/>
    <p:sldId id="1156" r:id="rId54"/>
    <p:sldId id="1157" r:id="rId55"/>
    <p:sldId id="1158" r:id="rId56"/>
    <p:sldId id="1159" r:id="rId57"/>
    <p:sldId id="1160" r:id="rId58"/>
    <p:sldId id="1162" r:id="rId59"/>
    <p:sldId id="1163" r:id="rId60"/>
    <p:sldId id="1164" r:id="rId61"/>
    <p:sldId id="1165" r:id="rId62"/>
    <p:sldId id="866" r:id="rId63"/>
    <p:sldId id="867" r:id="rId64"/>
    <p:sldId id="868" r:id="rId65"/>
    <p:sldId id="869" r:id="rId66"/>
    <p:sldId id="870" r:id="rId67"/>
    <p:sldId id="872" r:id="rId68"/>
    <p:sldId id="873" r:id="rId69"/>
    <p:sldId id="874" r:id="rId70"/>
    <p:sldId id="875" r:id="rId71"/>
    <p:sldId id="916" r:id="rId72"/>
    <p:sldId id="922" r:id="rId73"/>
    <p:sldId id="917" r:id="rId74"/>
    <p:sldId id="918" r:id="rId75"/>
    <p:sldId id="919" r:id="rId76"/>
    <p:sldId id="920" r:id="rId77"/>
    <p:sldId id="921" r:id="rId78"/>
    <p:sldId id="1166" r:id="rId79"/>
    <p:sldId id="923" r:id="rId80"/>
    <p:sldId id="891" r:id="rId81"/>
    <p:sldId id="892" r:id="rId82"/>
    <p:sldId id="893" r:id="rId83"/>
    <p:sldId id="894" r:id="rId84"/>
    <p:sldId id="895" r:id="rId85"/>
    <p:sldId id="896" r:id="rId86"/>
    <p:sldId id="897" r:id="rId87"/>
    <p:sldId id="898" r:id="rId88"/>
    <p:sldId id="900" r:id="rId89"/>
    <p:sldId id="1027" r:id="rId90"/>
    <p:sldId id="924" r:id="rId91"/>
    <p:sldId id="1028" r:id="rId92"/>
    <p:sldId id="925" r:id="rId93"/>
    <p:sldId id="927" r:id="rId94"/>
    <p:sldId id="928" r:id="rId95"/>
    <p:sldId id="929" r:id="rId96"/>
    <p:sldId id="1064" r:id="rId97"/>
    <p:sldId id="930" r:id="rId98"/>
    <p:sldId id="932" r:id="rId99"/>
    <p:sldId id="931" r:id="rId100"/>
    <p:sldId id="933" r:id="rId101"/>
    <p:sldId id="934" r:id="rId102"/>
    <p:sldId id="935" r:id="rId103"/>
    <p:sldId id="926" r:id="rId104"/>
    <p:sldId id="377" r:id="rId105"/>
    <p:sldId id="692" r:id="rId106"/>
    <p:sldId id="693" r:id="rId107"/>
    <p:sldId id="694" r:id="rId108"/>
    <p:sldId id="695" r:id="rId109"/>
    <p:sldId id="696" r:id="rId110"/>
    <p:sldId id="697" r:id="rId111"/>
    <p:sldId id="698" r:id="rId112"/>
    <p:sldId id="699" r:id="rId113"/>
    <p:sldId id="700" r:id="rId114"/>
    <p:sldId id="701" r:id="rId115"/>
    <p:sldId id="702" r:id="rId116"/>
    <p:sldId id="703" r:id="rId117"/>
    <p:sldId id="704" r:id="rId118"/>
    <p:sldId id="705" r:id="rId119"/>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808080"/>
    <a:srgbClr val="FFCCFF"/>
    <a:srgbClr val="D9FFFF"/>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35"/>
    <p:restoredTop sz="92766"/>
  </p:normalViewPr>
  <p:slideViewPr>
    <p:cSldViewPr showGuides="1">
      <p:cViewPr>
        <p:scale>
          <a:sx n="70" d="100"/>
          <a:sy n="70" d="100"/>
        </p:scale>
        <p:origin x="-354" y="-48"/>
      </p:cViewPr>
      <p:guideLst>
        <p:guide orient="horz" pos="816"/>
        <p:guide pos="235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12948"/>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2" Type="http://schemas.openxmlformats.org/officeDocument/2006/relationships/tableStyles" Target="tableStyles.xml"/><Relationship Id="rId121" Type="http://schemas.openxmlformats.org/officeDocument/2006/relationships/viewProps" Target="viewProps.xml"/><Relationship Id="rId120" Type="http://schemas.openxmlformats.org/officeDocument/2006/relationships/presProps" Target="presProps.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39"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0356"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91141"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42"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43"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fld id="{9A0DB2DC-4C9A-4742-B13C-FB6460FD3503}" type="slidenum">
              <a:rPr lang="en-US" altLang="zh-CN" sz="1200" dirty="0"/>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https://aistudio.baidu.com/</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https://blog.csdn.net/malefactor/article/details/51124732</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https://blog.csdn.net/malefactor/article/details/51124732</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https://blog.csdn.net/malefactor/article/details/51124732</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https://blog.csdn.net/malefactor/article/details/51124732</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https://blog.csdn.net/hpulfc/article/details/80448570</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last</a:t>
            </a:r>
            <a:r>
              <a:rPr lang="zh-CN" altLang="en-US"/>
              <a:t>：交易价；</a:t>
            </a:r>
            <a:r>
              <a:rPr lang="en-US" altLang="zh-CN"/>
              <a:t>turnover</a:t>
            </a:r>
            <a:r>
              <a:rPr lang="zh-CN" altLang="en-US"/>
              <a:t>：成交量</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https://mp.weixin.qq.com/s/mnGjo-nJ7eNMF3hk6KljBQ</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https://blog.csdn.net/m0_38106923/article/details/86307434</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https://blog.csdn.net/malefactor/article/details/51124732</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https://blog.csdn.net/malefactor/article/details/51124732</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https://blog.csdn.net/malefactor/article/details/51124732</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https://blog.csdn.net/malefactor/article/details/51124732</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https://blog.csdn.net/malefactor/article/details/51124732</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51202"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51203"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a:t>マスタ タイトルの書式設定</a:t>
            </a:r>
            <a:endParaRPr lang="ja-JP" altLang="en-US"/>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r>
              <a:rPr lang="ja-JP" altLang="en-US"/>
              <a:t>マスタ サブタイトルの書式設定</a:t>
            </a:r>
            <a:endParaRPr lang="ja-JP" altLang="en-US"/>
          </a:p>
        </p:txBody>
      </p:sp>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51202"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51203"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a:t>マスタ タイトルの書式設定</a:t>
            </a:r>
            <a:endParaRPr lang="ja-JP" altLang="en-US"/>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r>
              <a:rPr lang="ja-JP" altLang="en-US"/>
              <a:t>マスタ サブタイトルの書式設定</a:t>
            </a:r>
            <a:endParaRPr lang="ja-JP" altLang="en-US"/>
          </a:p>
        </p:txBody>
      </p:sp>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6" Type="http://schemas.openxmlformats.org/officeDocument/2006/relationships/theme" Target="../theme/theme2.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50178" name="Rectangle 2"/>
          <p:cNvSpPr>
            <a:spLocks noGrp="1"/>
          </p:cNvSpPr>
          <p:nvPr>
            <p:ph type="title"/>
          </p:nvPr>
        </p:nvSpPr>
        <p:spPr>
          <a:xfrm>
            <a:off x="0" y="0"/>
            <a:ext cx="9144000" cy="765175"/>
          </a:xfrm>
          <a:prstGeom prst="rect">
            <a:avLst/>
          </a:prstGeom>
          <a:solidFill>
            <a:srgbClr val="A50021"/>
          </a:solidFill>
          <a:ln w="9525">
            <a:noFill/>
          </a:ln>
        </p:spPr>
        <p:txBody>
          <a:bodyPr anchor="b"/>
          <a:lstStyle/>
          <a:p>
            <a:pPr lvl="0"/>
            <a:r>
              <a:rPr lang="ja-JP" altLang="en-US" dirty="0"/>
              <a:t>マスタ タイトルの書式設定</a:t>
            </a:r>
            <a:endParaRPr lang="ja-JP" altLang="en-US" dirty="0"/>
          </a:p>
        </p:txBody>
      </p:sp>
      <p:sp>
        <p:nvSpPr>
          <p:cNvPr id="50179" name="Rectangle 3"/>
          <p:cNvSpPr>
            <a:spLocks noGrp="1"/>
          </p:cNvSpPr>
          <p:nvPr>
            <p:ph type="body" idx="1"/>
          </p:nvPr>
        </p:nvSpPr>
        <p:spPr>
          <a:xfrm>
            <a:off x="250825" y="908050"/>
            <a:ext cx="8642350" cy="5400675"/>
          </a:xfrm>
          <a:prstGeom prst="rect">
            <a:avLst/>
          </a:prstGeom>
          <a:noFill/>
          <a:ln w="9525">
            <a:noFill/>
          </a:ln>
        </p:spPr>
        <p:txBody>
          <a:bodyPr/>
          <a:lstStyle/>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random/>
  </p:transition>
  <p:timing>
    <p:tnLst>
      <p:par>
        <p:cTn id="1" dur="indefinite" restart="never" nodeType="tmRoot"/>
      </p:par>
    </p:tnLst>
  </p:timing>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50178" name="Rectangle 2"/>
          <p:cNvSpPr>
            <a:spLocks noGrp="1"/>
          </p:cNvSpPr>
          <p:nvPr>
            <p:ph type="title"/>
          </p:nvPr>
        </p:nvSpPr>
        <p:spPr>
          <a:xfrm>
            <a:off x="0" y="0"/>
            <a:ext cx="9144000" cy="765175"/>
          </a:xfrm>
          <a:prstGeom prst="rect">
            <a:avLst/>
          </a:prstGeom>
          <a:solidFill>
            <a:srgbClr val="A50021"/>
          </a:solidFill>
          <a:ln w="9525">
            <a:noFill/>
          </a:ln>
        </p:spPr>
        <p:txBody>
          <a:bodyPr anchor="b"/>
          <a:lstStyle/>
          <a:p>
            <a:pPr lvl="0"/>
            <a:r>
              <a:rPr lang="ja-JP" altLang="en-US" dirty="0"/>
              <a:t>マスタ タイトルの書式設定</a:t>
            </a:r>
            <a:endParaRPr lang="ja-JP" altLang="en-US" dirty="0"/>
          </a:p>
        </p:txBody>
      </p:sp>
      <p:sp>
        <p:nvSpPr>
          <p:cNvPr id="50179" name="Rectangle 3"/>
          <p:cNvSpPr>
            <a:spLocks noGrp="1"/>
          </p:cNvSpPr>
          <p:nvPr>
            <p:ph type="body" idx="1"/>
          </p:nvPr>
        </p:nvSpPr>
        <p:spPr>
          <a:xfrm>
            <a:off x="250825" y="908050"/>
            <a:ext cx="8642350" cy="5400675"/>
          </a:xfrm>
          <a:prstGeom prst="rect">
            <a:avLst/>
          </a:prstGeom>
          <a:noFill/>
          <a:ln w="9525">
            <a:noFill/>
          </a:ln>
        </p:spPr>
        <p:txBody>
          <a:bodyPr/>
          <a:lstStyle/>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ransition>
    <p:random/>
  </p:transition>
  <p:timing>
    <p:tnLst>
      <p:par>
        <p:cTn id="1" dur="indefinite" restart="never" nodeType="tmRoot"/>
      </p:par>
    </p:tnLst>
  </p:timing>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github.com/Microsoft/ai-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blog.csdn.net/weixin_41303016/article/details/88637632" TargetMode="External"/><Relationship Id="rId2" Type="http://schemas.openxmlformats.org/officeDocument/2006/relationships/hyperlink" Target="https://blog.csdn.net/weixin_41303016/article/details/88636766" TargetMode="External"/><Relationship Id="rId1" Type="http://schemas.openxmlformats.org/officeDocument/2006/relationships/hyperlink" Target="https://blog.csdn.net/weixin_41303016/article/details/88561102" TargetMode="Externa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jpeg"/><Relationship Id="rId1" Type="http://schemas.openxmlformats.org/officeDocument/2006/relationships/hyperlink" Target="https://github.com/MarvinTeichmann/tensorflow-fcn"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jpeg"/><Relationship Id="rId1" Type="http://schemas.openxmlformats.org/officeDocument/2006/relationships/hyperlink" Target="&#20195;&#30721;&#65306;https:/github.com/kevjshih/wtl_vqa"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jpeg"/><Relationship Id="rId1" Type="http://schemas.openxmlformats.org/officeDocument/2006/relationships/hyperlink" Target="https://github.com/zcyang/imageqa-san"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jpeg"/><Relationship Id="rId1" Type="http://schemas.openxmlformats.org/officeDocument/2006/relationships/hyperlink" Target="&#20195;&#30721;&#65306;https:/github.com/VisionLearningGroup/Ask_Attend_and_Answ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jpeg"/><Relationship Id="rId1" Type="http://schemas.openxmlformats.org/officeDocument/2006/relationships/hyperlink" Target="https://github.com/iammrhelo/pytorch-vqa-dan" TargetMode="Externa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jnhwkim/MulLowBiVQA" TargetMode="Externa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jnhwkim/MulLowBiVQA" TargetMode="Externa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akirafukui/vqa-mcb" TargetMode="Externa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yuzcccc/vqa-mfb" TargetMode="Externa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yuzcccc/vqa-mfb" TargetMode="Externa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GIF"/><Relationship Id="rId1" Type="http://schemas.openxmlformats.org/officeDocument/2006/relationships/image" Target="../media/image9.GI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GIF"/><Relationship Id="rId1" Type="http://schemas.openxmlformats.org/officeDocument/2006/relationships/image" Target="../media/image15.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GIF"/></Relationships>
</file>

<file path=ppt/slides/_rels/slide24.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image" Target="../media/image20.wmf"/><Relationship Id="rId4" Type="http://schemas.openxmlformats.org/officeDocument/2006/relationships/oleObject" Target="../embeddings/oleObject6.bin"/><Relationship Id="rId3" Type="http://schemas.openxmlformats.org/officeDocument/2006/relationships/image" Target="../media/image19.wmf"/><Relationship Id="rId2" Type="http://schemas.openxmlformats.org/officeDocument/2006/relationships/oleObject" Target="../embeddings/oleObject5.bin"/><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1.wmf"/><Relationship Id="rId1"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2.xml"/><Relationship Id="rId7" Type="http://schemas.openxmlformats.org/officeDocument/2006/relationships/image" Target="../media/image25.wmf"/><Relationship Id="rId6" Type="http://schemas.openxmlformats.org/officeDocument/2006/relationships/oleObject" Target="../embeddings/oleObject10.bin"/><Relationship Id="rId5" Type="http://schemas.openxmlformats.org/officeDocument/2006/relationships/image" Target="../media/image24.wmf"/><Relationship Id="rId4" Type="http://schemas.openxmlformats.org/officeDocument/2006/relationships/oleObject" Target="../embeddings/oleObject9.bin"/><Relationship Id="rId3" Type="http://schemas.openxmlformats.org/officeDocument/2006/relationships/image" Target="../media/image23.wmf"/><Relationship Id="rId2" Type="http://schemas.openxmlformats.org/officeDocument/2006/relationships/oleObject" Target="../embeddings/oleObject8.bin"/><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hzy46/Char-RNN-TensorFlow"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41.wmf"/><Relationship Id="rId1" Type="http://schemas.openxmlformats.org/officeDocument/2006/relationships/oleObject" Target="../embeddings/oleObject11.bin"/></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42.wmf"/><Relationship Id="rId1" Type="http://schemas.openxmlformats.org/officeDocument/2006/relationships/oleObject" Target="../embeddings/oleObject12.bin"/></Relationships>
</file>

<file path=ppt/slides/_rels/slide56.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44.wmf"/><Relationship Id="rId3" Type="http://schemas.openxmlformats.org/officeDocument/2006/relationships/oleObject" Target="../embeddings/oleObject14.bin"/><Relationship Id="rId2" Type="http://schemas.openxmlformats.org/officeDocument/2006/relationships/image" Target="../media/image43.wmf"/><Relationship Id="rId1" Type="http://schemas.openxmlformats.org/officeDocument/2006/relationships/oleObject" Target="../embeddings/oleObject13.bin"/></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46.wmf"/><Relationship Id="rId1" Type="http://schemas.openxmlformats.org/officeDocument/2006/relationships/oleObject" Target="../embeddings/oleObject15.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47.wmf"/><Relationship Id="rId1" Type="http://schemas.openxmlformats.org/officeDocument/2006/relationships/oleObject" Target="../embeddings/oleObject16.bin"/></Relationships>
</file>

<file path=ppt/slides/_rels/slide61.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48.wmf"/><Relationship Id="rId1" Type="http://schemas.openxmlformats.org/officeDocument/2006/relationships/oleObject" Target="../embeddings/oleObject17.bin"/></Relationships>
</file>

<file path=ppt/slides/_rels/slide62.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image" Target="../media/image50.wmf"/><Relationship Id="rId3" Type="http://schemas.openxmlformats.org/officeDocument/2006/relationships/oleObject" Target="../embeddings/oleObject19.bin"/><Relationship Id="rId2" Type="http://schemas.openxmlformats.org/officeDocument/2006/relationships/image" Target="../media/image49.wmf"/><Relationship Id="rId1" Type="http://schemas.openxmlformats.org/officeDocument/2006/relationships/oleObject" Target="../embeddings/oleObject18.bin"/></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51.wmf"/><Relationship Id="rId1" Type="http://schemas.openxmlformats.org/officeDocument/2006/relationships/oleObject" Target="../embeddings/oleObject20.bin"/></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52.wmf"/><Relationship Id="rId1" Type="http://schemas.openxmlformats.org/officeDocument/2006/relationships/oleObject" Target="../embeddings/oleObject21.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53.wmf"/><Relationship Id="rId1" Type="http://schemas.openxmlformats.org/officeDocument/2006/relationships/oleObject" Target="../embeddings/oleObject22.bin"/></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hyperlink" Target="https://ai.binwang.me/couplet/"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4.xml.rels><?xml version="1.0" encoding="UTF-8" standalone="yes"?>
<Relationships xmlns="http://schemas.openxmlformats.org/package/2006/relationships"><Relationship Id="rId7" Type="http://schemas.openxmlformats.org/officeDocument/2006/relationships/vmlDrawing" Target="../drawings/vmlDrawing18.vml"/><Relationship Id="rId6" Type="http://schemas.openxmlformats.org/officeDocument/2006/relationships/slideLayout" Target="../slideLayouts/slideLayout2.xml"/><Relationship Id="rId5" Type="http://schemas.openxmlformats.org/officeDocument/2006/relationships/image" Target="../media/image60.wmf"/><Relationship Id="rId4" Type="http://schemas.openxmlformats.org/officeDocument/2006/relationships/oleObject" Target="../embeddings/oleObject24.bin"/><Relationship Id="rId3" Type="http://schemas.openxmlformats.org/officeDocument/2006/relationships/image" Target="../media/image59.png"/><Relationship Id="rId2" Type="http://schemas.openxmlformats.org/officeDocument/2006/relationships/image" Target="../media/image58.wmf"/><Relationship Id="rId1" Type="http://schemas.openxmlformats.org/officeDocument/2006/relationships/oleObject" Target="../embeddings/oleObject23.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63.wmf"/><Relationship Id="rId5" Type="http://schemas.openxmlformats.org/officeDocument/2006/relationships/oleObject" Target="../embeddings/oleObject27.bin"/><Relationship Id="rId4" Type="http://schemas.openxmlformats.org/officeDocument/2006/relationships/image" Target="../media/image62.wmf"/><Relationship Id="rId3" Type="http://schemas.openxmlformats.org/officeDocument/2006/relationships/oleObject" Target="../embeddings/oleObject26.bin"/><Relationship Id="rId2" Type="http://schemas.openxmlformats.org/officeDocument/2006/relationships/image" Target="../media/image61.wmf"/><Relationship Id="rId1" Type="http://schemas.openxmlformats.org/officeDocument/2006/relationships/oleObject" Target="../embeddings/oleObject25.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65.wmf"/><Relationship Id="rId1" Type="http://schemas.openxmlformats.org/officeDocument/2006/relationships/oleObject" Target="../embeddings/oleObject28.bin"/></Relationships>
</file>

<file path=ppt/slides/_rels/slide7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21.vml"/><Relationship Id="rId5" Type="http://schemas.openxmlformats.org/officeDocument/2006/relationships/slideLayout" Target="../slideLayouts/slideLayout2.xml"/><Relationship Id="rId4" Type="http://schemas.openxmlformats.org/officeDocument/2006/relationships/image" Target="../media/image67.wmf"/><Relationship Id="rId3" Type="http://schemas.openxmlformats.org/officeDocument/2006/relationships/oleObject" Target="../embeddings/oleObject30.bin"/><Relationship Id="rId2" Type="http://schemas.openxmlformats.org/officeDocument/2006/relationships/image" Target="../media/image66.wmf"/><Relationship Id="rId1" Type="http://schemas.openxmlformats.org/officeDocument/2006/relationships/oleObject" Target="../embeddings/oleObject29.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73.jpeg"/></Relationships>
</file>

<file path=ppt/slides/_rels/slide91.xml.rels><?xml version="1.0" encoding="UTF-8" standalone="yes"?>
<Relationships xmlns="http://schemas.openxmlformats.org/package/2006/relationships"><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75.wmf"/><Relationship Id="rId2" Type="http://schemas.openxmlformats.org/officeDocument/2006/relationships/oleObject" Target="../embeddings/oleObject31.bin"/><Relationship Id="rId1" Type="http://schemas.openxmlformats.org/officeDocument/2006/relationships/image" Target="../media/image74.jpeg"/></Relationships>
</file>

<file path=ppt/slides/_rels/slide92.xml.rels><?xml version="1.0" encoding="UTF-8" standalone="yes"?>
<Relationships xmlns="http://schemas.openxmlformats.org/package/2006/relationships"><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77.wmf"/><Relationship Id="rId2" Type="http://schemas.openxmlformats.org/officeDocument/2006/relationships/oleObject" Target="../embeddings/oleObject32.bin"/><Relationship Id="rId1" Type="http://schemas.openxmlformats.org/officeDocument/2006/relationships/image" Target="../media/image76.jpeg"/></Relationships>
</file>

<file path=ppt/slides/_rels/slide93.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78.wmf"/><Relationship Id="rId1" Type="http://schemas.openxmlformats.org/officeDocument/2006/relationships/oleObject" Target="../embeddings/oleObject33.bin"/></Relationships>
</file>

<file path=ppt/slides/_rels/slide94.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2.xml"/><Relationship Id="rId4" Type="http://schemas.openxmlformats.org/officeDocument/2006/relationships/image" Target="../media/image80.wmf"/><Relationship Id="rId3" Type="http://schemas.openxmlformats.org/officeDocument/2006/relationships/oleObject" Target="../embeddings/oleObject35.bin"/><Relationship Id="rId2" Type="http://schemas.openxmlformats.org/officeDocument/2006/relationships/image" Target="../media/image79.wmf"/><Relationship Id="rId1" Type="http://schemas.openxmlformats.org/officeDocument/2006/relationships/oleObject" Target="../embeddings/oleObject34.bin"/></Relationships>
</file>

<file path=ppt/slides/_rels/slide95.xml.rels><?xml version="1.0" encoding="UTF-8" standalone="yes"?>
<Relationships xmlns="http://schemas.openxmlformats.org/package/2006/relationships"><Relationship Id="rId7" Type="http://schemas.openxmlformats.org/officeDocument/2006/relationships/vmlDrawing" Target="../drawings/vmlDrawing26.vml"/><Relationship Id="rId6"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wmf"/><Relationship Id="rId3" Type="http://schemas.openxmlformats.org/officeDocument/2006/relationships/oleObject" Target="../embeddings/oleObject37.bin"/><Relationship Id="rId2" Type="http://schemas.openxmlformats.org/officeDocument/2006/relationships/image" Target="../media/image80.wmf"/><Relationship Id="rId1" Type="http://schemas.openxmlformats.org/officeDocument/2006/relationships/oleObject" Target="../embeddings/oleObject36.bin"/></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jpeg"/></Relationships>
</file>

<file path=ppt/slides/_rels/slide97.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slideLayout" Target="../slideLayouts/slideLayout2.xml"/><Relationship Id="rId3" Type="http://schemas.openxmlformats.org/officeDocument/2006/relationships/image" Target="../media/image85.jpeg"/><Relationship Id="rId2" Type="http://schemas.openxmlformats.org/officeDocument/2006/relationships/image" Target="../media/image84.wmf"/><Relationship Id="rId1" Type="http://schemas.openxmlformats.org/officeDocument/2006/relationships/oleObject" Target="../embeddings/oleObject38.bin"/></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ctrTitle"/>
          </p:nvPr>
        </p:nvSpPr>
        <p:spPr>
          <a:xfrm>
            <a:off x="228600" y="1181100"/>
            <a:ext cx="8610600" cy="2019300"/>
          </a:xfrm>
        </p:spPr>
        <p:txBody>
          <a:bodyPr vert="horz" wrap="square" lIns="91440" tIns="45720" rIns="91440" bIns="45720" anchor="b"/>
          <a:lstStyle/>
          <a:p>
            <a:pPr eaLnBrk="1" hangingPunct="1"/>
            <a:r>
              <a:rPr lang="zh-CN" altLang="en-US" sz="4600" dirty="0">
                <a:solidFill>
                  <a:schemeClr val="tx1"/>
                </a:solidFill>
                <a:latin typeface="Times New Roman" panose="02020603050405020304" pitchFamily="18" charset="0"/>
                <a:ea typeface="黑体" panose="02010609060101010101" pitchFamily="2" charset="-122"/>
                <a:cs typeface="+mj-cs"/>
              </a:rPr>
              <a:t>第 </a:t>
            </a:r>
            <a:r>
              <a:rPr lang="en-US" altLang="zh-CN" sz="4600" dirty="0">
                <a:solidFill>
                  <a:schemeClr val="tx1"/>
                </a:solidFill>
                <a:latin typeface="Times New Roman" panose="02020603050405020304" pitchFamily="18" charset="0"/>
                <a:ea typeface="黑体" panose="02010609060101010101" pitchFamily="2" charset="-122"/>
                <a:cs typeface="+mj-cs"/>
              </a:rPr>
              <a:t>8 </a:t>
            </a:r>
            <a:r>
              <a:rPr lang="zh-CN" altLang="en-US" sz="4600" dirty="0">
                <a:solidFill>
                  <a:schemeClr val="tx1"/>
                </a:solidFill>
                <a:latin typeface="Times New Roman" panose="02020603050405020304" pitchFamily="18" charset="0"/>
                <a:ea typeface="黑体" panose="02010609060101010101" pitchFamily="2" charset="-122"/>
                <a:cs typeface="+mj-cs"/>
              </a:rPr>
              <a:t>章   深度学习</a:t>
            </a:r>
            <a:r>
              <a:rPr lang="en-US" altLang="zh-CN" sz="4600" dirty="0">
                <a:solidFill>
                  <a:schemeClr val="tx1"/>
                </a:solidFill>
                <a:latin typeface="Times New Roman" panose="02020603050405020304" pitchFamily="18" charset="0"/>
                <a:ea typeface="黑体" panose="02010609060101010101" pitchFamily="2" charset="-122"/>
                <a:cs typeface="+mj-cs"/>
              </a:rPr>
              <a:t>—RNN</a:t>
            </a:r>
            <a:endParaRPr lang="en-US" altLang="zh-CN" sz="4600" dirty="0">
              <a:solidFill>
                <a:schemeClr val="tx1"/>
              </a:solidFill>
              <a:latin typeface="Times New Roman" panose="02020603050405020304" pitchFamily="18" charset="0"/>
              <a:ea typeface="黑体" panose="02010609060101010101" pitchFamily="2" charset="-122"/>
              <a:cs typeface="+mj-cs"/>
            </a:endParaRPr>
          </a:p>
        </p:txBody>
      </p:sp>
      <p:sp>
        <p:nvSpPr>
          <p:cNvPr id="52227" name="Rectangle 4"/>
          <p:cNvSpPr>
            <a:spLocks noGrp="1"/>
          </p:cNvSpPr>
          <p:nvPr>
            <p:ph type="subTitle" idx="1"/>
          </p:nvPr>
        </p:nvSpPr>
        <p:spPr>
          <a:xfrm>
            <a:off x="609600" y="3505200"/>
            <a:ext cx="8382000" cy="2192338"/>
          </a:xfrm>
        </p:spPr>
        <p:txBody>
          <a:bodyPr vert="horz" wrap="square" lIns="91440" tIns="45720" rIns="91440" bIns="45720" anchor="t"/>
          <a:lstStyle/>
          <a:p>
            <a:pPr algn="l" eaLnBrk="1" hangingPunct="1">
              <a:lnSpc>
                <a:spcPct val="110000"/>
              </a:lnSpc>
              <a:buFont typeface="Wingdings" panose="05000000000000000000" pitchFamily="2" charset="2"/>
            </a:pPr>
            <a:r>
              <a:rPr lang="zh-CN" altLang="en-US" sz="2800" b="1" dirty="0">
                <a:solidFill>
                  <a:schemeClr val="accent2"/>
                </a:solidFill>
                <a:latin typeface="Times New Roman" panose="02020603050405020304" pitchFamily="18" charset="0"/>
                <a:ea typeface="华文琥珀" panose="02010800040101010101" pitchFamily="2" charset="-122"/>
                <a:cs typeface="+mn-cs"/>
              </a:rPr>
              <a:t>教材：</a:t>
            </a:r>
            <a:r>
              <a:rPr lang="zh-CN" altLang="en-US" sz="2800" b="1" dirty="0">
                <a:solidFill>
                  <a:srgbClr val="0000FF"/>
                </a:solidFill>
                <a:latin typeface="Times New Roman" panose="02020603050405020304" pitchFamily="18" charset="0"/>
                <a:ea typeface="楷体_GB2312" panose="02010609030101010101" pitchFamily="49" charset="-122"/>
                <a:cs typeface="+mn-cs"/>
              </a:rPr>
              <a:t>          王万良</a:t>
            </a:r>
            <a:r>
              <a:rPr lang="en-US" altLang="zh-CN" sz="2800" b="1" dirty="0">
                <a:solidFill>
                  <a:srgbClr val="0000FF"/>
                </a:solidFill>
                <a:latin typeface="Times New Roman" panose="02020603050405020304" pitchFamily="18" charset="0"/>
                <a:ea typeface="楷体_GB2312" panose="02010609030101010101" pitchFamily="49" charset="-122"/>
                <a:cs typeface="+mn-cs"/>
              </a:rPr>
              <a:t>《</a:t>
            </a:r>
            <a:r>
              <a:rPr lang="zh-CN" altLang="en-US" sz="2800" b="1" dirty="0">
                <a:solidFill>
                  <a:srgbClr val="0000FF"/>
                </a:solidFill>
                <a:latin typeface="Times New Roman" panose="02020603050405020304" pitchFamily="18" charset="0"/>
                <a:ea typeface="楷体_GB2312" panose="02010609030101010101" pitchFamily="49" charset="-122"/>
                <a:cs typeface="+mn-cs"/>
              </a:rPr>
              <a:t>人工智能导论</a:t>
            </a:r>
            <a:r>
              <a:rPr lang="en-US" altLang="zh-CN" sz="2800" b="1" dirty="0">
                <a:solidFill>
                  <a:srgbClr val="0000FF"/>
                </a:solidFill>
                <a:latin typeface="Times New Roman" panose="02020603050405020304" pitchFamily="18" charset="0"/>
                <a:ea typeface="楷体_GB2312" panose="02010609030101010101" pitchFamily="49" charset="-122"/>
                <a:cs typeface="+mn-cs"/>
              </a:rPr>
              <a:t>》</a:t>
            </a:r>
            <a:r>
              <a:rPr lang="zh-CN" altLang="en-US" sz="2800" b="1" dirty="0">
                <a:solidFill>
                  <a:srgbClr val="0000FF"/>
                </a:solidFill>
                <a:latin typeface="Times New Roman" panose="02020603050405020304" pitchFamily="18" charset="0"/>
                <a:ea typeface="楷体_GB2312" panose="02010609030101010101" pitchFamily="49" charset="-122"/>
                <a:cs typeface="+mn-cs"/>
              </a:rPr>
              <a:t>（第</a:t>
            </a:r>
            <a:r>
              <a:rPr lang="en-US" altLang="zh-CN" sz="2800" b="1" dirty="0">
                <a:solidFill>
                  <a:srgbClr val="0000FF"/>
                </a:solidFill>
                <a:latin typeface="Times New Roman" panose="02020603050405020304" pitchFamily="18" charset="0"/>
                <a:ea typeface="楷体_GB2312" panose="02010609030101010101" pitchFamily="49" charset="-122"/>
                <a:cs typeface="+mn-cs"/>
              </a:rPr>
              <a:t>4</a:t>
            </a:r>
            <a:r>
              <a:rPr lang="zh-CN" altLang="en-US" sz="2800" b="1" dirty="0">
                <a:solidFill>
                  <a:srgbClr val="0000FF"/>
                </a:solidFill>
                <a:latin typeface="Times New Roman" panose="02020603050405020304" pitchFamily="18" charset="0"/>
                <a:ea typeface="楷体_GB2312" panose="02010609030101010101" pitchFamily="49" charset="-122"/>
                <a:cs typeface="+mn-cs"/>
              </a:rPr>
              <a:t>版</a:t>
            </a:r>
            <a:r>
              <a:rPr lang="zh-CN" altLang="en-US" sz="2800" b="1" dirty="0" smtClean="0">
                <a:solidFill>
                  <a:srgbClr val="0000FF"/>
                </a:solidFill>
                <a:latin typeface="Times New Roman" panose="02020603050405020304" pitchFamily="18" charset="0"/>
                <a:ea typeface="楷体_GB2312" panose="02010609030101010101" pitchFamily="49" charset="-122"/>
                <a:cs typeface="+mn-cs"/>
              </a:rPr>
              <a:t>）</a:t>
            </a:r>
            <a:endParaRPr lang="en-US" altLang="zh-CN" sz="2800" b="1" dirty="0" smtClean="0">
              <a:solidFill>
                <a:srgbClr val="0000FF"/>
              </a:solidFill>
              <a:latin typeface="Times New Roman" panose="02020603050405020304" pitchFamily="18" charset="0"/>
              <a:ea typeface="楷体_GB2312" panose="02010609030101010101" pitchFamily="49" charset="-122"/>
              <a:cs typeface="+mn-cs"/>
            </a:endParaRPr>
          </a:p>
          <a:p>
            <a:pPr algn="l"/>
            <a:r>
              <a:rPr lang="zh-CN" altLang="en-US" sz="2800" b="1" dirty="0">
                <a:solidFill>
                  <a:srgbClr val="0000FF"/>
                </a:solidFill>
                <a:latin typeface="Times New Roman" panose="02020603050405020304" pitchFamily="18" charset="0"/>
                <a:ea typeface="楷体_GB2312" panose="02010609030101010101" pitchFamily="49" charset="-122"/>
                <a:sym typeface="宋体" panose="02010600030101010101" pitchFamily="2" charset="-122"/>
              </a:rPr>
              <a:t>https://www.icourse163.org/course/ZJUT-1002694018</a:t>
            </a:r>
            <a:endParaRPr lang="zh-CN" altLang="en-US" sz="2800" b="1" dirty="0">
              <a:solidFill>
                <a:srgbClr val="0000FF"/>
              </a:solidFill>
              <a:latin typeface="Times New Roman" panose="02020603050405020304" pitchFamily="18" charset="0"/>
              <a:ea typeface="楷体_GB2312" panose="02010609030101010101" pitchFamily="49" charset="-122"/>
            </a:endParaRPr>
          </a:p>
          <a:p>
            <a:pPr algn="l"/>
            <a:r>
              <a:rPr lang="zh-CN" altLang="en-US" sz="2800" b="1" dirty="0">
                <a:solidFill>
                  <a:schemeClr val="accent2"/>
                </a:solidFill>
                <a:latin typeface="华文琥珀" panose="02010800040101010101" pitchFamily="2" charset="-122"/>
                <a:ea typeface="华文琥珀" panose="02010800040101010101" pitchFamily="2" charset="-122"/>
                <a:sym typeface="宋体" panose="02010600030101010101" pitchFamily="2" charset="-122"/>
              </a:rPr>
              <a:t>社区资源</a:t>
            </a:r>
            <a:r>
              <a:rPr lang="zh-CN" altLang="en-US" sz="2800" b="1" dirty="0">
                <a:solidFill>
                  <a:srgbClr val="0000FF"/>
                </a:solidFill>
                <a:latin typeface="Times New Roman" panose="02020603050405020304" pitchFamily="18" charset="0"/>
                <a:ea typeface="楷体_GB2312" panose="02010609030101010101" pitchFamily="49" charset="-122"/>
                <a:sym typeface="宋体" panose="02010600030101010101" pitchFamily="2" charset="-122"/>
              </a:rPr>
              <a:t>：</a:t>
            </a:r>
            <a:r>
              <a:rPr lang="zh-CN" altLang="en-US" sz="2800" b="1" dirty="0">
                <a:solidFill>
                  <a:srgbClr val="0000FF"/>
                </a:solidFill>
                <a:latin typeface="Times New Roman" panose="02020603050405020304" pitchFamily="18" charset="0"/>
                <a:ea typeface="楷体_GB2312" panose="02010609030101010101" pitchFamily="49" charset="-122"/>
                <a:sym typeface="宋体" panose="02010600030101010101" pitchFamily="2" charset="-122"/>
                <a:hlinkClick r:id="rId1" action="ppaction://hlinkfile"/>
              </a:rPr>
              <a:t>https://github.com/Microsoft/ai-edu</a:t>
            </a:r>
            <a:endParaRPr lang="zh-CN" altLang="en-US" sz="2800" b="1" dirty="0">
              <a:solidFill>
                <a:srgbClr val="0000FF"/>
              </a:solidFill>
              <a:latin typeface="Times New Roman" panose="02020603050405020304" pitchFamily="18" charset="0"/>
              <a:ea typeface="楷体_GB2312" panose="02010609030101010101" pitchFamily="49" charset="-122"/>
              <a:sym typeface="宋体" panose="02010600030101010101" pitchFamily="2" charset="-122"/>
            </a:endParaRPr>
          </a:p>
          <a:p>
            <a:pPr algn="l" eaLnBrk="1" hangingPunct="1">
              <a:lnSpc>
                <a:spcPct val="110000"/>
              </a:lnSpc>
              <a:spcBef>
                <a:spcPct val="40000"/>
              </a:spcBef>
              <a:buFont typeface="Wingdings" panose="05000000000000000000" pitchFamily="2" charset="2"/>
            </a:pPr>
            <a:endParaRPr lang="zh-CN" altLang="en-US" sz="2800" b="1" dirty="0">
              <a:solidFill>
                <a:srgbClr val="0000FF"/>
              </a:solidFill>
              <a:latin typeface="Times New Roman" panose="02020603050405020304" pitchFamily="18" charset="0"/>
              <a:ea typeface="楷体_GB2312" panose="02010609030101010101" pitchFamily="49" charset="-122"/>
              <a:cs typeface="+mn-cs"/>
            </a:endParaRPr>
          </a:p>
          <a:p>
            <a:pPr algn="l" eaLnBrk="1" hangingPunct="1">
              <a:lnSpc>
                <a:spcPct val="110000"/>
              </a:lnSpc>
              <a:spcBef>
                <a:spcPct val="40000"/>
              </a:spcBef>
              <a:buFont typeface="Wingdings" panose="05000000000000000000" pitchFamily="2" charset="2"/>
            </a:pPr>
            <a:r>
              <a:rPr lang="zh-CN" altLang="en-US" sz="2800" b="1" dirty="0">
                <a:solidFill>
                  <a:srgbClr val="0000FF"/>
                </a:solidFill>
                <a:latin typeface="Times New Roman" panose="02020603050405020304" pitchFamily="18" charset="0"/>
                <a:ea typeface="楷体_GB2312" panose="02010609030101010101" pitchFamily="49" charset="-122"/>
                <a:cs typeface="+mn-cs"/>
              </a:rPr>
              <a:t>          </a:t>
            </a:r>
            <a:endParaRPr lang="en-US" altLang="zh-CN" sz="2800" b="1" dirty="0">
              <a:solidFill>
                <a:srgbClr val="0000FF"/>
              </a:solidFill>
              <a:latin typeface="Times New Roman" panose="02020603050405020304" pitchFamily="18" charset="0"/>
              <a:ea typeface="楷体_GB2312" panose="02010609030101010101" pitchFamily="49" charset="-122"/>
              <a:cs typeface="+mn-cs"/>
            </a:endParaRPr>
          </a:p>
        </p:txBody>
      </p:sp>
    </p:spTree>
  </p:cSld>
  <p:clrMapOvr>
    <a:masterClrMapping/>
  </p:clrMapOvr>
  <p:transition advTm="375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何时使用 RNN？</a:t>
            </a:r>
            <a:endParaRPr lang="zh-CN" altLang="en-US"/>
          </a:p>
        </p:txBody>
      </p:sp>
      <p:sp>
        <p:nvSpPr>
          <p:cNvPr id="3" name="内容占位符 2"/>
          <p:cNvSpPr>
            <a:spLocks noGrp="1"/>
          </p:cNvSpPr>
          <p:nvPr>
            <p:ph idx="1"/>
          </p:nvPr>
        </p:nvSpPr>
        <p:spPr/>
        <p:txBody>
          <a:bodyPr/>
          <a:p>
            <a:r>
              <a:rPr lang="zh-CN" altLang="en-US"/>
              <a:t>语言建模和文本生成</a:t>
            </a:r>
            <a:endParaRPr lang="zh-CN" altLang="en-US"/>
          </a:p>
          <a:p>
            <a:pPr lvl="1"/>
            <a:r>
              <a:rPr lang="zh-CN" altLang="en-US"/>
              <a:t>给出一个词语序列，预测下一个词语的可能性</a:t>
            </a:r>
            <a:endParaRPr lang="zh-CN" altLang="en-US"/>
          </a:p>
          <a:p>
            <a:pPr lvl="0"/>
            <a:r>
              <a:rPr lang="zh-CN" altLang="en-US"/>
              <a:t>机器翻译</a:t>
            </a:r>
            <a:endParaRPr lang="zh-CN" altLang="en-US"/>
          </a:p>
          <a:p>
            <a:pPr lvl="1"/>
            <a:r>
              <a:rPr lang="zh-CN" altLang="en-US"/>
              <a:t>日常使用的实用系统都用了某种高级版本的 RNN</a:t>
            </a:r>
            <a:endParaRPr lang="zh-CN" altLang="en-US"/>
          </a:p>
          <a:p>
            <a:pPr lvl="0"/>
            <a:r>
              <a:rPr lang="zh-CN" altLang="en-US"/>
              <a:t>语音识别</a:t>
            </a:r>
            <a:endParaRPr lang="zh-CN" altLang="en-US"/>
          </a:p>
          <a:p>
            <a:pPr lvl="1"/>
            <a:r>
              <a:rPr lang="zh-CN" altLang="en-US"/>
              <a:t>基于输入的声波预测语音片段，从而确定词语</a:t>
            </a:r>
            <a:endParaRPr lang="zh-CN" altLang="en-US"/>
          </a:p>
          <a:p>
            <a:pPr lvl="0"/>
            <a:r>
              <a:rPr lang="zh-CN" altLang="en-US"/>
              <a:t>生成图像描述</a:t>
            </a:r>
            <a:endParaRPr lang="zh-CN" altLang="en-US"/>
          </a:p>
          <a:p>
            <a:pPr lvl="1"/>
            <a:r>
              <a:rPr lang="zh-CN" altLang="en-US"/>
              <a:t>CNN 做图像分割，RNN 用分割后的数据重建描述</a:t>
            </a:r>
            <a:endParaRPr lang="zh-CN" altLang="en-US"/>
          </a:p>
          <a:p>
            <a:pPr lvl="0"/>
            <a:r>
              <a:rPr lang="zh-CN" altLang="en-US"/>
              <a:t>视频标记</a:t>
            </a:r>
            <a:endParaRPr lang="zh-CN" altLang="en-US"/>
          </a:p>
          <a:p>
            <a:pPr lvl="1"/>
            <a:r>
              <a:rPr lang="zh-CN" altLang="en-US"/>
              <a:t>可以通过一帧一帧地标记视频进行视频搜索</a:t>
            </a:r>
            <a:endParaRPr lang="zh-CN" altLang="en-US"/>
          </a:p>
        </p:txBody>
      </p:sp>
    </p:spTree>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参考</a:t>
            </a:r>
            <a:endParaRPr lang="zh-CN" altLang="en-US"/>
          </a:p>
        </p:txBody>
      </p:sp>
      <p:sp>
        <p:nvSpPr>
          <p:cNvPr id="3" name="内容占位符 2"/>
          <p:cNvSpPr>
            <a:spLocks noGrp="1"/>
          </p:cNvSpPr>
          <p:nvPr>
            <p:ph idx="1"/>
          </p:nvPr>
        </p:nvSpPr>
        <p:spPr>
          <a:xfrm>
            <a:off x="250825" y="971550"/>
            <a:ext cx="8642350" cy="5158105"/>
          </a:xfrm>
        </p:spPr>
        <p:txBody>
          <a:bodyPr/>
          <a:p>
            <a:r>
              <a:rPr lang="zh-CN" altLang="en-US" sz="2400"/>
              <a:t>seq2seq对联生成解读（</a:t>
            </a:r>
            <a:r>
              <a:rPr lang="en-US" altLang="zh-CN" sz="2400"/>
              <a:t>1</a:t>
            </a:r>
            <a:r>
              <a:rPr lang="zh-CN" altLang="en-US" sz="2400"/>
              <a:t>）</a:t>
            </a:r>
            <a:endParaRPr lang="zh-CN" altLang="en-US" sz="2400"/>
          </a:p>
          <a:p>
            <a:pPr lvl="1"/>
            <a:r>
              <a:rPr lang="zh-CN" altLang="en-US" sz="2000"/>
              <a:t>了解每个文件是干什么的</a:t>
            </a:r>
            <a:endParaRPr lang="zh-CN" altLang="en-US" sz="2000"/>
          </a:p>
          <a:p>
            <a:pPr lvl="1"/>
            <a:r>
              <a:rPr lang="zh-CN" altLang="en-US" sz="2000">
                <a:hlinkClick r:id="rId1" action="ppaction://hlinkfile"/>
              </a:rPr>
              <a:t>https://blog.csdn.net/weixin_41303016/article/details/88561102</a:t>
            </a:r>
            <a:endParaRPr lang="zh-CN" altLang="en-US" sz="2000">
              <a:hlinkClick r:id="rId1" action="ppaction://hlinkfile"/>
            </a:endParaRPr>
          </a:p>
          <a:p>
            <a:pPr lvl="0"/>
            <a:r>
              <a:rPr lang="zh-CN" altLang="en-US" sz="2400">
                <a:sym typeface="+mn-ea"/>
              </a:rPr>
              <a:t>seq2seq对联生成解读（</a:t>
            </a:r>
            <a:r>
              <a:rPr lang="en-US" altLang="zh-CN" sz="2400">
                <a:sym typeface="+mn-ea"/>
              </a:rPr>
              <a:t>2</a:t>
            </a:r>
            <a:r>
              <a:rPr lang="zh-CN" altLang="en-US" sz="2400">
                <a:sym typeface="+mn-ea"/>
              </a:rPr>
              <a:t>）</a:t>
            </a:r>
            <a:endParaRPr lang="zh-CN" altLang="en-US" sz="2400">
              <a:sym typeface="+mn-ea"/>
            </a:endParaRPr>
          </a:p>
          <a:p>
            <a:pPr lvl="1"/>
            <a:r>
              <a:rPr lang="zh-CN" altLang="en-US" sz="2000">
                <a:sym typeface="+mn-ea"/>
              </a:rPr>
              <a:t>seq2seq模型的构造(encoder)</a:t>
            </a:r>
            <a:endParaRPr lang="zh-CN" altLang="en-US" sz="2000">
              <a:sym typeface="+mn-ea"/>
            </a:endParaRPr>
          </a:p>
          <a:p>
            <a:pPr lvl="1"/>
            <a:r>
              <a:rPr lang="zh-CN" altLang="en-US" sz="2000">
                <a:sym typeface="+mn-ea"/>
                <a:hlinkClick r:id="rId2" action="ppaction://hlinkfile"/>
              </a:rPr>
              <a:t>https://blog.csdn.net/weixin_41303016/article/details/88636766</a:t>
            </a:r>
            <a:endParaRPr lang="zh-CN" altLang="en-US" sz="2000">
              <a:sym typeface="+mn-ea"/>
            </a:endParaRPr>
          </a:p>
          <a:p>
            <a:pPr lvl="0"/>
            <a:r>
              <a:rPr lang="zh-CN" altLang="en-US" sz="2400">
                <a:sym typeface="+mn-ea"/>
              </a:rPr>
              <a:t>seq2seq对联生成解读（</a:t>
            </a:r>
            <a:r>
              <a:rPr lang="en-US" altLang="zh-CN" sz="2400">
                <a:sym typeface="+mn-ea"/>
              </a:rPr>
              <a:t>3</a:t>
            </a:r>
            <a:r>
              <a:rPr lang="zh-CN" altLang="en-US" sz="2400">
                <a:sym typeface="+mn-ea"/>
              </a:rPr>
              <a:t>）</a:t>
            </a:r>
            <a:endParaRPr lang="zh-CN" altLang="en-US" sz="2400">
              <a:sym typeface="+mn-ea"/>
            </a:endParaRPr>
          </a:p>
          <a:p>
            <a:pPr lvl="1"/>
            <a:r>
              <a:rPr lang="zh-CN" altLang="en-US" sz="2000"/>
              <a:t>seq2seq模型的构造(decoder)</a:t>
            </a:r>
            <a:endParaRPr lang="zh-CN" altLang="en-US" sz="2000"/>
          </a:p>
          <a:p>
            <a:pPr lvl="1"/>
            <a:r>
              <a:rPr lang="zh-CN" altLang="en-US" sz="2000">
                <a:hlinkClick r:id="rId3" action="ppaction://hlinkfile"/>
              </a:rPr>
              <a:t>https://blog.csdn.net/weixin_41303016/article/details/88637632</a:t>
            </a:r>
            <a:endParaRPr lang="zh-CN" altLang="en-US" sz="2000"/>
          </a:p>
        </p:txBody>
      </p:sp>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pic>
        <p:nvPicPr>
          <p:cNvPr id="99331" name="Picture 2" descr="waseda_mark"/>
          <p:cNvPicPr>
            <a:picLocks noChangeAspect="1"/>
          </p:cNvPicPr>
          <p:nvPr/>
        </p:nvPicPr>
        <p:blipFill>
          <a:blip r:embed="rId1">
            <a:grayscl/>
            <a:lum bright="79999" contrast="-89999"/>
          </a:blip>
          <a:stretch>
            <a:fillRect/>
          </a:stretch>
        </p:blipFill>
        <p:spPr>
          <a:xfrm>
            <a:off x="1116013" y="930275"/>
            <a:ext cx="6840537" cy="5307013"/>
          </a:xfrm>
          <a:prstGeom prst="rect">
            <a:avLst/>
          </a:prstGeom>
          <a:noFill/>
          <a:ln w="9525">
            <a:noFill/>
          </a:ln>
        </p:spPr>
      </p:pic>
      <p:sp>
        <p:nvSpPr>
          <p:cNvPr id="99332" name="Rectangle 3"/>
          <p:cNvSpPr>
            <a:spLocks noGrp="1"/>
          </p:cNvSpPr>
          <p:nvPr>
            <p:ph idx="1"/>
          </p:nvPr>
        </p:nvSpPr>
        <p:spPr>
          <a:xfrm>
            <a:off x="152400" y="838200"/>
            <a:ext cx="8642350" cy="5400675"/>
          </a:xfrm>
        </p:spPr>
        <p:txBody>
          <a:bodyPr vert="horz" wrap="square" lIns="91440" tIns="45720" rIns="91440" bIns="45720" anchor="t"/>
          <a:lstStyle/>
          <a:p>
            <a:pPr eaLnBrk="1" hangingPunct="1"/>
            <a:endParaRPr lang="en-US" altLang="zh-CN" b="1" dirty="0"/>
          </a:p>
          <a:p>
            <a:pPr eaLnBrk="1" hangingPunct="1">
              <a:buNone/>
            </a:pPr>
            <a:endParaRPr lang="en-US" altLang="zh-CN" b="1" dirty="0"/>
          </a:p>
          <a:p>
            <a:pPr algn="ctr" eaLnBrk="1" hangingPunct="1">
              <a:buNone/>
            </a:pPr>
            <a:r>
              <a:rPr lang="en-US" altLang="zh-CN" sz="8000" b="1" dirty="0">
                <a:solidFill>
                  <a:schemeClr val="accent2"/>
                </a:solidFill>
                <a:latin typeface="Times New Roman" panose="02020603050405020304" pitchFamily="18" charset="0"/>
              </a:rPr>
              <a:t>THE END</a:t>
            </a:r>
            <a:endParaRPr lang="en-US" altLang="zh-CN" sz="8000" b="1" dirty="0">
              <a:solidFill>
                <a:schemeClr val="accent2"/>
              </a:solidFill>
              <a:latin typeface="Times New Roman" panose="02020603050405020304" pitchFamily="18" charset="0"/>
            </a:endParaRPr>
          </a:p>
        </p:txBody>
      </p:sp>
      <p:pic>
        <p:nvPicPr>
          <p:cNvPr id="99333" name="Picture 4" descr="wsd1"/>
          <p:cNvPicPr>
            <a:picLocks noChangeAspect="1"/>
          </p:cNvPicPr>
          <p:nvPr/>
        </p:nvPicPr>
        <p:blipFill>
          <a:blip r:embed="rId2"/>
          <a:stretch>
            <a:fillRect/>
          </a:stretch>
        </p:blipFill>
        <p:spPr>
          <a:xfrm>
            <a:off x="0" y="5661025"/>
            <a:ext cx="9144000" cy="1196975"/>
          </a:xfrm>
          <a:prstGeom prst="rect">
            <a:avLst/>
          </a:prstGeom>
          <a:noFill/>
          <a:ln w="9525">
            <a:noFill/>
          </a:ln>
        </p:spPr>
      </p:pic>
      <p:sp>
        <p:nvSpPr>
          <p:cNvPr id="99334" name="Line 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99335" name="Text Box 6"/>
          <p:cNvSpPr txBox="1"/>
          <p:nvPr/>
        </p:nvSpPr>
        <p:spPr>
          <a:xfrm>
            <a:off x="0" y="76200"/>
            <a:ext cx="9144000" cy="396875"/>
          </a:xfrm>
          <a:prstGeom prst="rect">
            <a:avLst/>
          </a:prstGeom>
          <a:noFill/>
          <a:ln w="38100">
            <a:noFill/>
          </a:ln>
        </p:spPr>
        <p:txBody>
          <a:bodyPr>
            <a:spAutoFit/>
          </a:bodyPr>
          <a:lstStyle/>
          <a:p>
            <a:pPr algn="ctr">
              <a:spcBef>
                <a:spcPct val="50000"/>
              </a:spcBef>
            </a:pPr>
            <a:r>
              <a:rPr lang="en-US" altLang="zh-CN" sz="2000" dirty="0">
                <a:solidFill>
                  <a:schemeClr val="accent2"/>
                </a:solidFill>
                <a:latin typeface="Arial" panose="020B0604020202020204" pitchFamily="34" charset="0"/>
              </a:rPr>
              <a:t>Introduction of Artificial Intelligence</a:t>
            </a:r>
            <a:endParaRPr lang="en-US" altLang="zh-CN" sz="2000" dirty="0">
              <a:solidFill>
                <a:schemeClr val="accent2"/>
              </a:solidFill>
              <a:latin typeface="Arial" panose="020B0604020202020204" pitchFamily="34" charset="0"/>
            </a:endParaRPr>
          </a:p>
        </p:txBody>
      </p:sp>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基线模型（Baseline Models）</a:t>
            </a:r>
            <a:endParaRPr lang="zh-CN" altLang="en-US"/>
          </a:p>
          <a:p>
            <a:pPr lvl="2"/>
            <a:r>
              <a:rPr lang="zh-CN" altLang="en-US"/>
              <a:t>论文：H. Noh,P. H. Seo, and B. Han, “Image question answering using convolutional neuralnetwork with dynamic parameter prediction,” in The IEEE Conference on ComputerVision and Pattern Recognition (CVPR), 2016.</a:t>
            </a:r>
            <a:endParaRPr lang="zh-CN" altLang="en-US"/>
          </a:p>
          <a:p>
            <a:pPr lvl="2"/>
            <a:r>
              <a:rPr lang="zh-CN" altLang="en-US"/>
              <a:t>工作：通过学习一个动态参数层的卷积神经网络(CNN)，进行网络权值的自适应预测。</a:t>
            </a:r>
            <a:endParaRPr lang="zh-CN" altLang="en-US"/>
          </a:p>
          <a:p>
            <a:pPr lvl="2"/>
            <a:r>
              <a:rPr lang="zh-CN" altLang="en-US"/>
              <a:t>在自适应参数预测中，我们采用了一个单独的参数预测网络，该网络由以问题为输入的门控递归单元和生成一组候选权重作为输出的全连通层组成。通过使用哈希技术来减少这个问题的复杂性，使用预定义的哈希函数选择参数预测网络给出的候选权重，以确定动态参数层中的各个权重，进而提高基线模型的准确率。</a:t>
            </a:r>
            <a:endParaRPr lang="zh-CN" altLang="en-US"/>
          </a:p>
          <a:p>
            <a:pPr lvl="2"/>
            <a:endParaRPr lang="zh-CN" altLang="en-US"/>
          </a:p>
        </p:txBody>
      </p:sp>
    </p:spTree>
  </p:cSld>
  <p:clrMapOvr>
    <a:masterClrMapping/>
  </p:clrMapOvr>
  <p:transition>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基线模型（Baseline Models）</a:t>
            </a:r>
            <a:endParaRPr lang="zh-CN" altLang="en-US"/>
          </a:p>
          <a:p>
            <a:pPr lvl="2"/>
            <a:r>
              <a:rPr lang="zh-CN" altLang="en-US" sz="2300"/>
              <a:t>代码：</a:t>
            </a:r>
            <a:r>
              <a:rPr lang="zh-CN" altLang="en-US" sz="2300">
                <a:hlinkClick r:id="rId1" action="ppaction://hlinkfile"/>
              </a:rPr>
              <a:t>https://github.com/MarvinTeichmann/tensorflow-fcn</a:t>
            </a:r>
            <a:endParaRPr lang="zh-CN" altLang="en-US" sz="2300"/>
          </a:p>
          <a:p>
            <a:pPr lvl="2"/>
            <a:endParaRPr lang="zh-CN" altLang="en-US"/>
          </a:p>
          <a:p>
            <a:pPr lvl="2"/>
            <a:endParaRPr lang="zh-CN" altLang="en-US"/>
          </a:p>
        </p:txBody>
      </p:sp>
      <p:pic>
        <p:nvPicPr>
          <p:cNvPr id="4" name="图片 3" descr="FCN网络结构"/>
          <p:cNvPicPr>
            <a:picLocks noChangeAspect="1"/>
          </p:cNvPicPr>
          <p:nvPr/>
        </p:nvPicPr>
        <p:blipFill>
          <a:blip r:embed="rId2"/>
          <a:stretch>
            <a:fillRect/>
          </a:stretch>
        </p:blipFill>
        <p:spPr>
          <a:xfrm>
            <a:off x="1526540" y="2560320"/>
            <a:ext cx="5852160" cy="2095500"/>
          </a:xfrm>
          <a:prstGeom prst="rect">
            <a:avLst/>
          </a:prstGeom>
        </p:spPr>
      </p:pic>
    </p:spTree>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注意力模型（Attention BasedModels）</a:t>
            </a:r>
            <a:endParaRPr lang="zh-CN" altLang="en-US"/>
          </a:p>
          <a:p>
            <a:pPr lvl="2"/>
            <a:r>
              <a:rPr lang="zh-CN" altLang="en-US"/>
              <a:t>论文：K. J.Shih, S. Singh, and D. Hoiem, “Where to look: Focus regions for visual questionanswering,” in The IEEE Conference on Computer Vision and Pattern Recognition(CVPR), 2016.</a:t>
            </a:r>
            <a:endParaRPr lang="zh-CN" altLang="en-US"/>
          </a:p>
          <a:p>
            <a:pPr lvl="2"/>
            <a:r>
              <a:rPr lang="zh-CN" altLang="en-US"/>
              <a:t>工作：美国伊利诺伊大学的这项工作使用CNN来从这些盒子中提取特征。VQA系统的输入包括这些CNN特征，问题特征和一个选择性的答案。他们的系统被训练为每一个选择题的答案都能得到一个分数，并选出得分最高的答案。通过传递CNN区域特征点积以及问题，最后合并到一个全连接层中，可以简单地计算出权重的每个区域的加权平均得分。</a:t>
            </a:r>
            <a:endParaRPr lang="zh-CN" altLang="en-US"/>
          </a:p>
          <a:p>
            <a:pPr lvl="2"/>
            <a:endParaRPr lang="zh-CN" altLang="en-US"/>
          </a:p>
        </p:txBody>
      </p:sp>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注意力模型（Attention BasedModels）</a:t>
            </a:r>
            <a:endParaRPr lang="zh-CN" altLang="en-US"/>
          </a:p>
          <a:p>
            <a:pPr lvl="2"/>
            <a:r>
              <a:rPr lang="zh-CN" altLang="en-US"/>
              <a:t>代码：</a:t>
            </a:r>
            <a:r>
              <a:rPr lang="zh-CN" altLang="en-US">
                <a:hlinkClick r:id="rId1" action="ppaction://hlinkfile"/>
              </a:rPr>
              <a:t>https://github.com/kevjshih/wtl_vqa</a:t>
            </a:r>
            <a:endParaRPr lang="zh-CN" altLang="en-US"/>
          </a:p>
          <a:p>
            <a:pPr lvl="2"/>
            <a:endParaRPr lang="zh-CN" altLang="en-US"/>
          </a:p>
          <a:p>
            <a:pPr lvl="2"/>
            <a:endParaRPr lang="zh-CN" altLang="en-US"/>
          </a:p>
        </p:txBody>
      </p:sp>
      <p:pic>
        <p:nvPicPr>
          <p:cNvPr id="4" name="图片 3" descr="经典注意力模型"/>
          <p:cNvPicPr>
            <a:picLocks noChangeAspect="1"/>
          </p:cNvPicPr>
          <p:nvPr/>
        </p:nvPicPr>
        <p:blipFill>
          <a:blip r:embed="rId2"/>
          <a:stretch>
            <a:fillRect/>
          </a:stretch>
        </p:blipFill>
        <p:spPr>
          <a:xfrm>
            <a:off x="888365" y="2195195"/>
            <a:ext cx="7573010" cy="2468245"/>
          </a:xfrm>
          <a:prstGeom prst="rect">
            <a:avLst/>
          </a:prstGeom>
        </p:spPr>
      </p:pic>
    </p:spTree>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堆积注意力网络 Stacked Attention Network</a:t>
            </a:r>
            <a:endParaRPr lang="zh-CN" altLang="en-US"/>
          </a:p>
          <a:p>
            <a:pPr lvl="2"/>
            <a:r>
              <a:rPr lang="zh-CN" altLang="en-US"/>
              <a:t>论文：Z.Yang, X. He, J. Gao, L. Deng, and A. J. Smola, “Stacked attention networks forimage question answering,” in The IEEE Conference on Computer Vision andPattern Recognition (CVPR), 2016.</a:t>
            </a:r>
            <a:endParaRPr lang="zh-CN" altLang="en-US"/>
          </a:p>
          <a:p>
            <a:pPr lvl="2"/>
            <a:r>
              <a:rPr lang="zh-CN" altLang="en-US"/>
              <a:t>工作：美国卡耐基梅隆大学和微软提出的动态注意力网络。其注意层由一个单独的权重层确定，该权重层用问题和带激活函数的CNN的特征图计算图像位置上的注意力分布。然后将该分布应用到CNN 的特征层中，使用加权和在空间特征位置之间进行聚合，从而生成一个完整的图像，它比其他区域更强调某些空间的区域。将这个特征向量与问题特征向量结合，可得到预测答案。</a:t>
            </a:r>
            <a:endParaRPr lang="zh-CN" altLang="en-US"/>
          </a:p>
          <a:p>
            <a:pPr lvl="2"/>
            <a:endParaRPr lang="zh-CN" altLang="en-US"/>
          </a:p>
        </p:txBody>
      </p:sp>
    </p:spTree>
  </p:cSld>
  <p:clrMapOvr>
    <a:masterClrMapping/>
  </p:clrMapOvr>
  <p:transition>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堆积注意力网络 Stacked Attention Network</a:t>
            </a:r>
            <a:endParaRPr lang="zh-CN" altLang="en-US"/>
          </a:p>
          <a:p>
            <a:pPr lvl="2"/>
            <a:r>
              <a:rPr lang="zh-CN" altLang="en-US"/>
              <a:t>代码：</a:t>
            </a:r>
            <a:r>
              <a:rPr lang="zh-CN" altLang="en-US">
                <a:hlinkClick r:id="rId1" action="ppaction://hlinkfile"/>
              </a:rPr>
              <a:t>https://github.com/zcyang/imageqa-san</a:t>
            </a:r>
            <a:endParaRPr lang="zh-CN" altLang="en-US"/>
          </a:p>
        </p:txBody>
      </p:sp>
      <p:pic>
        <p:nvPicPr>
          <p:cNvPr id="4" name="图片 3" descr="堆积注意力模型"/>
          <p:cNvPicPr>
            <a:picLocks noChangeAspect="1"/>
          </p:cNvPicPr>
          <p:nvPr/>
        </p:nvPicPr>
        <p:blipFill>
          <a:blip r:embed="rId2"/>
          <a:stretch>
            <a:fillRect/>
          </a:stretch>
        </p:blipFill>
        <p:spPr>
          <a:xfrm>
            <a:off x="1269365" y="2021205"/>
            <a:ext cx="7018655" cy="3532505"/>
          </a:xfrm>
          <a:prstGeom prst="rect">
            <a:avLst/>
          </a:prstGeom>
        </p:spPr>
      </p:pic>
    </p:spTree>
  </p:cSld>
  <p:clrMapOvr>
    <a:masterClrMapping/>
  </p:clrMapOvr>
  <p:transition>
    <p:rand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空间记忆网络Spatial Memory Network</a:t>
            </a:r>
            <a:endParaRPr lang="zh-CN" altLang="en-US"/>
          </a:p>
          <a:p>
            <a:pPr lvl="2"/>
            <a:r>
              <a:rPr lang="zh-CN" altLang="en-US"/>
              <a:t>论文：H. Xu and K.Saenko, “Ask, attend and answer: Exploring question-guided spatial attentionfor visual question answering,” in European Conference on Computer Vision(ECCV), 2016.</a:t>
            </a:r>
            <a:endParaRPr lang="zh-CN" altLang="en-US"/>
          </a:p>
          <a:p>
            <a:pPr lvl="2"/>
            <a:r>
              <a:rPr lang="zh-CN" altLang="en-US"/>
              <a:t>工作：美国麻省理工学院提出的空间记忆网络，该模型通过估计图像斑块与问题中单个单词的相关性来产生空间关联性。这种文字引导的注意力被用来预测注意力分布，然后用来计算图像视觉特征的加权和。然后探索了两种不同的模型。在单跳模型中，将编码整个问题的特征与加权视觉特征相结合并预测答案。在两跳模型中，将视觉特征和问题特征的组合循环回到关注机制中，用于细化注意力分配。</a:t>
            </a:r>
            <a:endParaRPr lang="zh-CN" altLang="en-US"/>
          </a:p>
          <a:p>
            <a:pPr lvl="2"/>
            <a:endParaRPr lang="zh-CN" altLang="en-US"/>
          </a:p>
        </p:txBody>
      </p:sp>
    </p:spTree>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空间记忆网络Spatial Memory Network</a:t>
            </a:r>
            <a:endParaRPr lang="zh-CN" altLang="en-US"/>
          </a:p>
          <a:p>
            <a:pPr lvl="2"/>
            <a:r>
              <a:rPr lang="zh-CN" altLang="en-US"/>
              <a:t>代码：</a:t>
            </a:r>
            <a:r>
              <a:rPr lang="zh-CN" altLang="en-US">
                <a:hlinkClick r:id="rId1" action="ppaction://hlinkfile"/>
              </a:rPr>
              <a:t>https://github.com/VisionLearningGroup/Ask_Attend_and_Answer</a:t>
            </a:r>
            <a:endParaRPr lang="zh-CN" altLang="en-US"/>
          </a:p>
          <a:p>
            <a:pPr lvl="2"/>
            <a:endParaRPr lang="zh-CN" altLang="en-US"/>
          </a:p>
          <a:p>
            <a:pPr lvl="2"/>
            <a:endParaRPr lang="zh-CN" altLang="en-US"/>
          </a:p>
        </p:txBody>
      </p:sp>
      <p:pic>
        <p:nvPicPr>
          <p:cNvPr id="4" name="图片 3" descr="空间记忆网络"/>
          <p:cNvPicPr>
            <a:picLocks noChangeAspect="1"/>
          </p:cNvPicPr>
          <p:nvPr/>
        </p:nvPicPr>
        <p:blipFill>
          <a:blip r:embed="rId2"/>
          <a:stretch>
            <a:fillRect/>
          </a:stretch>
        </p:blipFill>
        <p:spPr>
          <a:xfrm>
            <a:off x="1375410" y="2748280"/>
            <a:ext cx="7004685" cy="2613025"/>
          </a:xfrm>
          <a:prstGeom prst="rect">
            <a:avLst/>
          </a:prstGeom>
        </p:spPr>
      </p:pic>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循环网络</a:t>
            </a:r>
            <a:endParaRPr lang="zh-CN" altLang="en-US"/>
          </a:p>
        </p:txBody>
      </p:sp>
      <p:sp>
        <p:nvSpPr>
          <p:cNvPr id="3" name="内容占位符 2"/>
          <p:cNvSpPr>
            <a:spLocks noGrp="1"/>
          </p:cNvSpPr>
          <p:nvPr>
            <p:ph idx="1"/>
          </p:nvPr>
        </p:nvSpPr>
        <p:spPr/>
        <p:txBody>
          <a:bodyPr/>
          <a:p>
            <a:r>
              <a:rPr lang="zh-CN" altLang="en-US"/>
              <a:t>不仅将当前的输入样例作为网络输入，还将它们之前感知到的一并作为输入</a:t>
            </a:r>
            <a:endParaRPr lang="zh-CN" altLang="en-US"/>
          </a:p>
        </p:txBody>
      </p:sp>
    </p:spTree>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DAN</a:t>
            </a:r>
            <a:endParaRPr lang="zh-CN" altLang="en-US"/>
          </a:p>
          <a:p>
            <a:pPr lvl="2"/>
            <a:r>
              <a:rPr lang="zh-CN" altLang="en-US"/>
              <a:t>论文：H. Nam,J. Ha, and J. Kim. Dual attention networks for multimodal reasoning andmatching. In The IEEE Conference on Computer Vision and Pattern Recognition(CVPR), 2017.</a:t>
            </a:r>
            <a:endParaRPr lang="zh-CN" altLang="en-US"/>
          </a:p>
          <a:p>
            <a:pPr lvl="2"/>
            <a:r>
              <a:rPr lang="zh-CN" altLang="en-US"/>
              <a:t>代码：</a:t>
            </a:r>
            <a:r>
              <a:rPr lang="zh-CN" altLang="en-US">
                <a:hlinkClick r:id="rId1" action="ppaction://hlinkfile"/>
              </a:rPr>
              <a:t>https://github.com/iammrhelo/pytorch-vqa-dan</a:t>
            </a:r>
            <a:endParaRPr lang="zh-CN" altLang="en-US"/>
          </a:p>
          <a:p>
            <a:pPr lvl="2"/>
            <a:endParaRPr lang="zh-CN" altLang="en-US"/>
          </a:p>
          <a:p>
            <a:pPr lvl="2"/>
            <a:endParaRPr lang="zh-CN" altLang="en-US"/>
          </a:p>
        </p:txBody>
      </p:sp>
      <p:pic>
        <p:nvPicPr>
          <p:cNvPr id="4" name="图片 3" descr="DAN结构"/>
          <p:cNvPicPr>
            <a:picLocks noChangeAspect="1"/>
          </p:cNvPicPr>
          <p:nvPr/>
        </p:nvPicPr>
        <p:blipFill>
          <a:blip r:embed="rId2"/>
          <a:stretch>
            <a:fillRect/>
          </a:stretch>
        </p:blipFill>
        <p:spPr>
          <a:xfrm>
            <a:off x="2468245" y="3383280"/>
            <a:ext cx="4815840" cy="3185160"/>
          </a:xfrm>
          <a:prstGeom prst="rect">
            <a:avLst/>
          </a:prstGeom>
        </p:spPr>
      </p:pic>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双线性融合（Bilinear PoolingMethods）</a:t>
            </a:r>
            <a:endParaRPr lang="zh-CN" altLang="en-US"/>
          </a:p>
          <a:p>
            <a:pPr lvl="2"/>
            <a:r>
              <a:rPr lang="zh-CN" altLang="en-US"/>
              <a:t>MLB</a:t>
            </a:r>
            <a:endParaRPr lang="zh-CN" altLang="en-US"/>
          </a:p>
          <a:p>
            <a:pPr lvl="3"/>
            <a:r>
              <a:rPr lang="zh-CN" altLang="en-US"/>
              <a:t>论文：J.-H.Kim, K.-W. On, J. Kim, J.-W. Ha, and B.-T. Zhang, “Hadamard product forlow-rank bilinear pooling,” arXiv preprint arXiv:1610.04325, 2016.</a:t>
            </a:r>
            <a:endParaRPr lang="zh-CN" altLang="en-US"/>
          </a:p>
          <a:p>
            <a:pPr lvl="3"/>
            <a:r>
              <a:rPr lang="zh-CN" altLang="en-US"/>
              <a:t>工作：首尔国立大学的工作者们使用多模态低秩双线性池(MLB)方案，使用Hadamard乘积和线性映射来实现近似双线性池。当与空间视觉注意机制一起使用时，MLB可以与VQA中的MCB相媲美，但计算复杂度较低，并且使用的神经网络参数较少。</a:t>
            </a:r>
            <a:endParaRPr lang="zh-CN" altLang="en-US"/>
          </a:p>
          <a:p>
            <a:pPr lvl="3"/>
            <a:r>
              <a:rPr lang="zh-CN" altLang="en-US"/>
              <a:t>代码：</a:t>
            </a:r>
            <a:r>
              <a:rPr lang="zh-CN" altLang="en-US">
                <a:hlinkClick r:id="rId1" action="ppaction://hlinkfile"/>
              </a:rPr>
              <a:t>https://github.com/jnhwkim/MulLowBiVQA</a:t>
            </a:r>
            <a:endParaRPr lang="zh-CN" altLang="en-US"/>
          </a:p>
          <a:p>
            <a:pPr lvl="2"/>
            <a:endParaRPr lang="zh-CN" altLang="en-US"/>
          </a:p>
        </p:txBody>
      </p:sp>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双线性融合（Bilinear PoolingMethods）</a:t>
            </a:r>
            <a:endParaRPr lang="zh-CN" altLang="en-US"/>
          </a:p>
          <a:p>
            <a:pPr lvl="2"/>
            <a:r>
              <a:rPr lang="zh-CN" altLang="en-US"/>
              <a:t>MLB</a:t>
            </a:r>
            <a:endParaRPr lang="zh-CN" altLang="en-US"/>
          </a:p>
          <a:p>
            <a:pPr lvl="3"/>
            <a:r>
              <a:rPr lang="zh-CN" altLang="en-US"/>
              <a:t>论文：J.-H.Kim, K.-W. On, J. Kim, J.-W. Ha, and B.-T. Zhang, “Hadamard product forlow-rank bilinear pooling,” arXiv preprint arXiv:1610.04325, 2016.</a:t>
            </a:r>
            <a:endParaRPr lang="zh-CN" altLang="en-US"/>
          </a:p>
          <a:p>
            <a:pPr lvl="3"/>
            <a:r>
              <a:rPr lang="zh-CN" altLang="en-US"/>
              <a:t>工作：首尔国立大学的工作者们使用多模态低秩双线性池(MLB)方案，使用Hadamard乘积和线性映射来实现近似双线性池。当与空间视觉注意机制一起使用时，MLB可以与VQA中的MCB相媲美，但计算复杂度较低，并且使用的神经网络参数较少。</a:t>
            </a:r>
            <a:endParaRPr lang="zh-CN" altLang="en-US"/>
          </a:p>
          <a:p>
            <a:pPr lvl="3"/>
            <a:r>
              <a:rPr lang="zh-CN" altLang="en-US"/>
              <a:t>代码：</a:t>
            </a:r>
            <a:r>
              <a:rPr lang="zh-CN" altLang="en-US">
                <a:hlinkClick r:id="rId1" action="ppaction://hlinkfile"/>
              </a:rPr>
              <a:t>https://github.com/jnhwkim/MulLowBiVQA</a:t>
            </a:r>
            <a:endParaRPr lang="zh-CN" altLang="en-US"/>
          </a:p>
          <a:p>
            <a:pPr lvl="2"/>
            <a:endParaRPr lang="zh-CN" altLang="en-US"/>
          </a:p>
        </p:txBody>
      </p:sp>
    </p:spTree>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双线性融合（Bilinear PoolingMethods）</a:t>
            </a:r>
            <a:endParaRPr lang="zh-CN" altLang="en-US"/>
          </a:p>
          <a:p>
            <a:pPr lvl="2"/>
            <a:r>
              <a:rPr lang="zh-CN" altLang="en-US"/>
              <a:t>MCB</a:t>
            </a:r>
            <a:endParaRPr lang="zh-CN" altLang="en-US"/>
          </a:p>
          <a:p>
            <a:pPr lvl="3"/>
            <a:r>
              <a:rPr lang="zh-CN" altLang="en-US"/>
              <a:t>论文：A.Fukui, D. H. Park, D. Yang, A. Rohrbach, T. Darrell, and M. Rohrbach,“Multimodal compact bilinear pooling for visual question answering and visualgrounding,” in Conference on Empirical Methods on Natural Language Processing(EMNLP), 2016.</a:t>
            </a:r>
            <a:endParaRPr lang="zh-CN" altLang="en-US"/>
          </a:p>
          <a:p>
            <a:pPr lvl="3"/>
            <a:r>
              <a:rPr lang="zh-CN" altLang="en-US"/>
              <a:t>工作：美国加州大学和日本索尼公司在众多的基线模型中发现，由于在双线性融合的过程中，计算高维双线性外积通常是不可行的，而使用多模态双线性池(MCB)来高效地表达多模态特征。在视觉问答方面对MCB进行了范围较广的评价，取得了目前所有基线模型中效果最好的结果。</a:t>
            </a:r>
            <a:endParaRPr lang="zh-CN" altLang="en-US"/>
          </a:p>
          <a:p>
            <a:pPr lvl="3"/>
            <a:r>
              <a:rPr lang="zh-CN" altLang="en-US"/>
              <a:t>代码：</a:t>
            </a:r>
            <a:r>
              <a:rPr lang="zh-CN" altLang="en-US">
                <a:hlinkClick r:id="rId1" action="ppaction://hlinkfile"/>
              </a:rPr>
              <a:t>https://github.com/akirafukui/vqa-mcb</a:t>
            </a:r>
            <a:endParaRPr lang="zh-CN" altLang="en-US"/>
          </a:p>
          <a:p>
            <a:pPr lvl="2"/>
            <a:endParaRPr lang="zh-CN" altLang="en-US"/>
          </a:p>
        </p:txBody>
      </p:sp>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双线性融合（Bilinear PoolingMethods）</a:t>
            </a:r>
            <a:endParaRPr lang="zh-CN" altLang="en-US"/>
          </a:p>
          <a:p>
            <a:pPr lvl="2"/>
            <a:r>
              <a:rPr lang="zh-CN" altLang="en-US"/>
              <a:t>MFB</a:t>
            </a:r>
            <a:endParaRPr lang="zh-CN" altLang="en-US"/>
          </a:p>
          <a:p>
            <a:pPr lvl="3"/>
            <a:r>
              <a:rPr lang="zh-CN" altLang="en-US"/>
              <a:t>论文：Z. Yu,J. Yu, J. Fan, and D. Tao. Multi-modal Factorized Bilinear Pooling withCo-Attention Learning for Visual Question Answering. ArXiv e-prints, Aug. 2017.</a:t>
            </a:r>
            <a:endParaRPr lang="zh-CN" altLang="en-US"/>
          </a:p>
          <a:p>
            <a:pPr lvl="3"/>
            <a:r>
              <a:rPr lang="zh-CN" altLang="en-US"/>
              <a:t>工作：本文提出了一种多模态分解双线性池化方法，有效地结合了多模态特征，使VQA性能优于其他双线性融合方法。对于细粒度的图像和问题表示，我们开发了一种“共享注意力”机制，使用端到端深度网络架构来共同学习图像和问题注意力。</a:t>
            </a:r>
            <a:endParaRPr lang="zh-CN" altLang="en-US"/>
          </a:p>
          <a:p>
            <a:pPr lvl="3"/>
            <a:r>
              <a:rPr lang="zh-CN" altLang="en-US"/>
              <a:t>代码：</a:t>
            </a:r>
            <a:r>
              <a:rPr lang="zh-CN" altLang="en-US">
                <a:hlinkClick r:id="rId1" action="ppaction://hlinkfile"/>
              </a:rPr>
              <a:t>https://github.com/yuzcccc/vqa-mfb</a:t>
            </a:r>
            <a:endParaRPr lang="zh-CN" altLang="en-US"/>
          </a:p>
        </p:txBody>
      </p:sp>
    </p:spTree>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双线性融合（Bilinear PoolingMethods）</a:t>
            </a:r>
            <a:endParaRPr lang="zh-CN" altLang="en-US"/>
          </a:p>
          <a:p>
            <a:pPr lvl="2"/>
            <a:r>
              <a:rPr lang="zh-CN" altLang="en-US"/>
              <a:t>MFH</a:t>
            </a:r>
            <a:endParaRPr lang="zh-CN" altLang="en-US"/>
          </a:p>
          <a:p>
            <a:pPr lvl="3"/>
            <a:r>
              <a:rPr lang="zh-CN" altLang="en-US"/>
              <a:t>论文：Z. Yu,J. Yu, C. Xiang, J. Fan, and D. Tao. Beyond bilinear: Generalized multimodalfactorized high-order pooling for visual question answering. TNNLS, 2018.</a:t>
            </a:r>
            <a:endParaRPr lang="zh-CN" altLang="en-US"/>
          </a:p>
          <a:p>
            <a:pPr lvl="3"/>
            <a:r>
              <a:rPr lang="zh-CN" altLang="en-US"/>
              <a:t>工作：针对多模态特征融合问题，作者提出了一种广义多模态因子分解的高阶池化方法(MFH)，通过充分利用多模态特征之间的相关性，实现多模态特征的更有效融合，进一步提高VQA性能。在答案预测中，利用KL (Kullback-Leibler)散度作为损失函数，可以更准确地表征具有相同或相似含义的多个不同答案之间的复杂关联，从而使我们能够获得更快的收敛速度，并在答案预测中获得略好的准确性。</a:t>
            </a:r>
            <a:endParaRPr lang="zh-CN" altLang="en-US"/>
          </a:p>
          <a:p>
            <a:pPr lvl="3"/>
            <a:r>
              <a:rPr lang="zh-CN" altLang="en-US"/>
              <a:t>代码：</a:t>
            </a:r>
            <a:r>
              <a:rPr lang="zh-CN" altLang="en-US">
                <a:hlinkClick r:id="rId1" action="ppaction://hlinkfile"/>
              </a:rPr>
              <a:t>https://github.com/yuzcccc/vqa-mfb</a:t>
            </a:r>
            <a:endParaRPr lang="zh-CN" altLang="en-US"/>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多层感知器</a:t>
            </a:r>
            <a:endParaRPr lang="zh-CN" altLang="en-US"/>
          </a:p>
        </p:txBody>
      </p:sp>
      <p:sp>
        <p:nvSpPr>
          <p:cNvPr id="3" name="内容占位符 2"/>
          <p:cNvSpPr>
            <a:spLocks noGrp="1"/>
          </p:cNvSpPr>
          <p:nvPr>
            <p:ph idx="1"/>
          </p:nvPr>
        </p:nvSpPr>
        <p:spPr/>
        <p:txBody>
          <a:bodyPr/>
          <a:p>
            <a:r>
              <a:rPr lang="zh-CN" altLang="en-US"/>
              <a:t>它有一个输入层、一个具备特定激活函数的隐藏层，最终可以得到输出</a:t>
            </a:r>
            <a:endParaRPr lang="zh-CN" altLang="en-US"/>
          </a:p>
        </p:txBody>
      </p:sp>
      <p:graphicFrame>
        <p:nvGraphicFramePr>
          <p:cNvPr id="4" name="对象 3"/>
          <p:cNvGraphicFramePr/>
          <p:nvPr/>
        </p:nvGraphicFramePr>
        <p:xfrm>
          <a:off x="2174240" y="2129790"/>
          <a:ext cx="4308475" cy="3607435"/>
        </p:xfrm>
        <a:graphic>
          <a:graphicData uri="http://schemas.openxmlformats.org/presentationml/2006/ole">
            <mc:AlternateContent xmlns:mc="http://schemas.openxmlformats.org/markup-compatibility/2006">
              <mc:Choice xmlns:v="urn:schemas-microsoft-com:vml" Requires="v">
                <p:oleObj spid="_x0000_s5" name="" r:id="rId1" imgW="4305300" imgH="3604260" progId="Paint.Picture">
                  <p:embed/>
                </p:oleObj>
              </mc:Choice>
              <mc:Fallback>
                <p:oleObj name="" r:id="rId1" imgW="4305300" imgH="3604260" progId="Paint.Picture">
                  <p:embed/>
                  <p:pic>
                    <p:nvPicPr>
                      <p:cNvPr id="0" name="图片 4"/>
                      <p:cNvPicPr/>
                      <p:nvPr/>
                    </p:nvPicPr>
                    <p:blipFill>
                      <a:blip r:embed="rId2"/>
                      <a:stretch>
                        <a:fillRect/>
                      </a:stretch>
                    </p:blipFill>
                    <p:spPr>
                      <a:xfrm>
                        <a:off x="2174240" y="2129790"/>
                        <a:ext cx="4308475" cy="3607435"/>
                      </a:xfrm>
                      <a:prstGeom prst="rect">
                        <a:avLst/>
                      </a:prstGeom>
                    </p:spPr>
                  </p:pic>
                </p:oleObj>
              </mc:Fallback>
            </mc:AlternateContent>
          </a:graphicData>
        </a:graphic>
      </p:graphicFrame>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多层感知器</a:t>
            </a:r>
            <a:endParaRPr lang="zh-CN" altLang="en-US"/>
          </a:p>
        </p:txBody>
      </p:sp>
      <p:sp>
        <p:nvSpPr>
          <p:cNvPr id="3" name="内容占位符 2"/>
          <p:cNvSpPr>
            <a:spLocks noGrp="1"/>
          </p:cNvSpPr>
          <p:nvPr>
            <p:ph idx="1"/>
          </p:nvPr>
        </p:nvSpPr>
        <p:spPr/>
        <p:txBody>
          <a:bodyPr/>
          <a:p>
            <a:r>
              <a:rPr lang="zh-CN" altLang="en-US"/>
              <a:t>扩展</a:t>
            </a:r>
            <a:endParaRPr lang="zh-CN" altLang="en-US"/>
          </a:p>
          <a:p>
            <a:pPr lvl="1"/>
            <a:r>
              <a:rPr lang="zh-CN" altLang="en-US"/>
              <a:t>层数增加、每一个隐藏层都有自己的权重和偏置项</a:t>
            </a:r>
            <a:endParaRPr lang="zh-CN" altLang="en-US"/>
          </a:p>
        </p:txBody>
      </p:sp>
      <p:graphicFrame>
        <p:nvGraphicFramePr>
          <p:cNvPr id="6" name="对象 5"/>
          <p:cNvGraphicFramePr/>
          <p:nvPr/>
        </p:nvGraphicFramePr>
        <p:xfrm>
          <a:off x="755650" y="2109470"/>
          <a:ext cx="7832090" cy="3683635"/>
        </p:xfrm>
        <a:graphic>
          <a:graphicData uri="http://schemas.openxmlformats.org/presentationml/2006/ole">
            <mc:AlternateContent xmlns:mc="http://schemas.openxmlformats.org/markup-compatibility/2006">
              <mc:Choice xmlns:v="urn:schemas-microsoft-com:vml" Requires="v">
                <p:oleObj spid="_x0000_s7" name="" r:id="rId1" imgW="7825740" imgH="3680460" progId="Paint.Picture">
                  <p:embed/>
                </p:oleObj>
              </mc:Choice>
              <mc:Fallback>
                <p:oleObj name="" r:id="rId1" imgW="7825740" imgH="3680460" progId="Paint.Picture">
                  <p:embed/>
                  <p:pic>
                    <p:nvPicPr>
                      <p:cNvPr id="0" name="图片 6"/>
                      <p:cNvPicPr/>
                      <p:nvPr/>
                    </p:nvPicPr>
                    <p:blipFill>
                      <a:blip r:embed="rId2"/>
                      <a:stretch>
                        <a:fillRect/>
                      </a:stretch>
                    </p:blipFill>
                    <p:spPr>
                      <a:xfrm>
                        <a:off x="755650" y="2109470"/>
                        <a:ext cx="7832090" cy="3683635"/>
                      </a:xfrm>
                      <a:prstGeom prst="rect">
                        <a:avLst/>
                      </a:prstGeom>
                    </p:spPr>
                  </p:pic>
                </p:oleObj>
              </mc:Fallback>
            </mc:AlternateContent>
          </a:graphicData>
        </a:graphic>
      </p:graphicFrame>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多层感知器</a:t>
            </a:r>
            <a:endParaRPr lang="zh-CN" altLang="en-US"/>
          </a:p>
        </p:txBody>
      </p:sp>
      <p:sp>
        <p:nvSpPr>
          <p:cNvPr id="3" name="内容占位符 2"/>
          <p:cNvSpPr>
            <a:spLocks noGrp="1"/>
          </p:cNvSpPr>
          <p:nvPr>
            <p:ph idx="1"/>
          </p:nvPr>
        </p:nvSpPr>
        <p:spPr/>
        <p:txBody>
          <a:bodyPr/>
          <a:p>
            <a:r>
              <a:rPr lang="zh-CN" altLang="en-US"/>
              <a:t>扩展</a:t>
            </a:r>
            <a:endParaRPr lang="zh-CN" altLang="en-US"/>
          </a:p>
          <a:p>
            <a:pPr lvl="1"/>
            <a:r>
              <a:rPr lang="zh-CN" altLang="en-US"/>
              <a:t>将所有层的权重和偏置项替换成相同的值</a:t>
            </a:r>
            <a:endParaRPr lang="zh-CN" altLang="en-US"/>
          </a:p>
        </p:txBody>
      </p:sp>
      <p:graphicFrame>
        <p:nvGraphicFramePr>
          <p:cNvPr id="4" name="对象 3"/>
          <p:cNvGraphicFramePr/>
          <p:nvPr/>
        </p:nvGraphicFramePr>
        <p:xfrm>
          <a:off x="686435" y="2052955"/>
          <a:ext cx="7771130" cy="3706495"/>
        </p:xfrm>
        <a:graphic>
          <a:graphicData uri="http://schemas.openxmlformats.org/presentationml/2006/ole">
            <mc:AlternateContent xmlns:mc="http://schemas.openxmlformats.org/markup-compatibility/2006">
              <mc:Choice xmlns:v="urn:schemas-microsoft-com:vml" Requires="v">
                <p:oleObj spid="_x0000_s5" name="" r:id="rId1" imgW="7764780" imgH="3703320" progId="Paint.Picture">
                  <p:embed/>
                </p:oleObj>
              </mc:Choice>
              <mc:Fallback>
                <p:oleObj name="" r:id="rId1" imgW="7764780" imgH="3703320" progId="Paint.Picture">
                  <p:embed/>
                  <p:pic>
                    <p:nvPicPr>
                      <p:cNvPr id="0" name="图片 4"/>
                      <p:cNvPicPr/>
                      <p:nvPr/>
                    </p:nvPicPr>
                    <p:blipFill>
                      <a:blip r:embed="rId2"/>
                      <a:stretch>
                        <a:fillRect/>
                      </a:stretch>
                    </p:blipFill>
                    <p:spPr>
                      <a:xfrm>
                        <a:off x="686435" y="2052955"/>
                        <a:ext cx="7771130" cy="3706495"/>
                      </a:xfrm>
                      <a:prstGeom prst="rect">
                        <a:avLst/>
                      </a:prstGeom>
                    </p:spPr>
                  </p:pic>
                </p:oleObj>
              </mc:Fallback>
            </mc:AlternateContent>
          </a:graphicData>
        </a:graphic>
      </p:graphicFrame>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多层感知器</a:t>
            </a:r>
            <a:endParaRPr lang="zh-CN" altLang="en-US"/>
          </a:p>
        </p:txBody>
      </p:sp>
      <p:sp>
        <p:nvSpPr>
          <p:cNvPr id="3" name="内容占位符 2"/>
          <p:cNvSpPr>
            <a:spLocks noGrp="1"/>
          </p:cNvSpPr>
          <p:nvPr>
            <p:ph idx="1"/>
          </p:nvPr>
        </p:nvSpPr>
        <p:spPr/>
        <p:txBody>
          <a:bodyPr/>
          <a:p>
            <a:r>
              <a:rPr lang="zh-CN" altLang="en-US"/>
              <a:t>扩展</a:t>
            </a:r>
            <a:endParaRPr lang="zh-CN" altLang="en-US"/>
          </a:p>
          <a:p>
            <a:pPr lvl="1"/>
            <a:r>
              <a:rPr lang="zh-CN" altLang="en-US"/>
              <a:t>将所有层合并在一起了。所有的隐藏层都可以结合在一个循环层</a:t>
            </a:r>
            <a:endParaRPr lang="zh-CN" altLang="en-US"/>
          </a:p>
          <a:p>
            <a:pPr lvl="2"/>
            <a:r>
              <a:rPr lang="zh-CN" altLang="en-US"/>
              <a:t>每一步都会向隐藏层提供输入</a:t>
            </a:r>
            <a:endParaRPr lang="zh-CN" altLang="en-US"/>
          </a:p>
          <a:p>
            <a:pPr lvl="2"/>
            <a:r>
              <a:rPr lang="zh-CN" altLang="en-US"/>
              <a:t>t-1 步的决策影响到第 t 步做的决策</a:t>
            </a:r>
            <a:endParaRPr lang="zh-CN" altLang="en-US"/>
          </a:p>
        </p:txBody>
      </p:sp>
      <p:graphicFrame>
        <p:nvGraphicFramePr>
          <p:cNvPr id="6" name="对象 5"/>
          <p:cNvGraphicFramePr/>
          <p:nvPr/>
        </p:nvGraphicFramePr>
        <p:xfrm>
          <a:off x="5137785" y="3168650"/>
          <a:ext cx="3636010" cy="3070860"/>
        </p:xfrm>
        <a:graphic>
          <a:graphicData uri="http://schemas.openxmlformats.org/presentationml/2006/ole">
            <mc:AlternateContent xmlns:mc="http://schemas.openxmlformats.org/markup-compatibility/2006">
              <mc:Choice xmlns:v="urn:schemas-microsoft-com:vml" Requires="v">
                <p:oleObj spid="_x0000_s7" name="" r:id="rId1" imgW="4290060" imgH="4175760" progId="Paint.Picture">
                  <p:embed/>
                </p:oleObj>
              </mc:Choice>
              <mc:Fallback>
                <p:oleObj name="" r:id="rId1" imgW="4290060" imgH="4175760" progId="Paint.Picture">
                  <p:embed/>
                  <p:pic>
                    <p:nvPicPr>
                      <p:cNvPr id="0" name="图片 6"/>
                      <p:cNvPicPr/>
                      <p:nvPr/>
                    </p:nvPicPr>
                    <p:blipFill>
                      <a:blip r:embed="rId2"/>
                      <a:stretch>
                        <a:fillRect/>
                      </a:stretch>
                    </p:blipFill>
                    <p:spPr>
                      <a:xfrm>
                        <a:off x="5137785" y="3168650"/>
                        <a:ext cx="3636010" cy="3070860"/>
                      </a:xfrm>
                      <a:prstGeom prst="rect">
                        <a:avLst/>
                      </a:prstGeom>
                    </p:spPr>
                  </p:pic>
                </p:oleObj>
              </mc:Fallback>
            </mc:AlternateContent>
          </a:graphicData>
        </a:graphic>
      </p:graphicFrame>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sp>
        <p:nvSpPr>
          <p:cNvPr id="3" name="内容占位符 2"/>
          <p:cNvSpPr>
            <a:spLocks noGrp="1"/>
          </p:cNvSpPr>
          <p:nvPr>
            <p:ph idx="1"/>
          </p:nvPr>
        </p:nvSpPr>
        <p:spPr/>
        <p:txBody>
          <a:bodyPr/>
          <a:p>
            <a:r>
              <a:rPr lang="zh-CN" altLang="en-US"/>
              <a:t>一个有 8 个字母的单词 namaskar</a:t>
            </a:r>
            <a:endParaRPr lang="zh-CN" altLang="en-US"/>
          </a:p>
          <a:p>
            <a:pPr lvl="1"/>
            <a:r>
              <a:rPr lang="zh-CN" altLang="en-US"/>
              <a:t>向网络输入 7 个字母后试着找出第 8 个字母</a:t>
            </a:r>
            <a:endParaRPr lang="zh-CN" altLang="en-US"/>
          </a:p>
          <a:p>
            <a:pPr lvl="2"/>
            <a:r>
              <a:rPr lang="zh-CN" altLang="en-US"/>
              <a:t>隐藏层会经历 8 次迭代。如果展开网络的话就是一个 8 层的网络，每一层对应一个字母</a:t>
            </a:r>
            <a:endParaRPr lang="zh-CN" altLang="en-US"/>
          </a:p>
        </p:txBody>
      </p:sp>
      <p:pic>
        <p:nvPicPr>
          <p:cNvPr id="4" name="图片 3" descr="RNN例子"/>
          <p:cNvPicPr>
            <a:picLocks noChangeAspect="1"/>
          </p:cNvPicPr>
          <p:nvPr/>
        </p:nvPicPr>
        <p:blipFill>
          <a:blip r:embed="rId1"/>
          <a:stretch>
            <a:fillRect/>
          </a:stretch>
        </p:blipFill>
        <p:spPr>
          <a:xfrm>
            <a:off x="3210560" y="2651125"/>
            <a:ext cx="5462905" cy="3878580"/>
          </a:xfrm>
          <a:prstGeom prst="rect">
            <a:avLst/>
          </a:prstGeom>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什么是循环神经网络？</a:t>
            </a:r>
            <a:endParaRPr lang="zh-CN" altLang="en-US"/>
          </a:p>
        </p:txBody>
      </p:sp>
      <p:sp>
        <p:nvSpPr>
          <p:cNvPr id="3" name="内容占位符 2"/>
          <p:cNvSpPr>
            <a:spLocks noGrp="1"/>
          </p:cNvSpPr>
          <p:nvPr>
            <p:ph idx="1"/>
          </p:nvPr>
        </p:nvSpPr>
        <p:spPr>
          <a:xfrm>
            <a:off x="250825" y="765175"/>
            <a:ext cx="8515985" cy="5400675"/>
          </a:xfrm>
        </p:spPr>
        <p:txBody>
          <a:bodyPr/>
          <a:p>
            <a:r>
              <a:rPr lang="zh-CN" altLang="en-US"/>
              <a:t>假设用户输入：what time is it？</a:t>
            </a:r>
            <a:endParaRPr lang="zh-CN" altLang="en-US"/>
          </a:p>
          <a:p>
            <a:pPr lvl="1"/>
            <a:r>
              <a:rPr lang="zh-CN" altLang="en-US"/>
              <a:t>首先，将句子分解为单个单词。RNN按顺序工作</a:t>
            </a:r>
            <a:endParaRPr lang="zh-CN" altLang="en-US"/>
          </a:p>
          <a:p>
            <a:pPr lvl="2"/>
            <a:endParaRPr lang="zh-CN" altLang="en-US"/>
          </a:p>
          <a:p>
            <a:pPr lvl="2"/>
            <a:endParaRPr lang="zh-CN" altLang="en-US"/>
          </a:p>
          <a:p>
            <a:pPr lvl="2"/>
            <a:endParaRPr lang="zh-CN" altLang="en-US"/>
          </a:p>
          <a:p>
            <a:pPr lvl="2"/>
            <a:endParaRPr lang="zh-CN" altLang="en-US"/>
          </a:p>
          <a:p>
            <a:pPr lvl="2"/>
            <a:endParaRPr lang="zh-CN" altLang="en-US"/>
          </a:p>
          <a:p>
            <a:pPr lvl="2"/>
            <a:r>
              <a:rPr lang="zh-CN" altLang="en-US"/>
              <a:t>第一步是将“What”输入RNN，RNN编码“what”并产生输出</a:t>
            </a:r>
            <a:endParaRPr lang="zh-CN" altLang="en-US"/>
          </a:p>
          <a:p>
            <a:pPr lvl="1"/>
            <a:endParaRPr lang="zh-CN" altLang="en-US"/>
          </a:p>
        </p:txBody>
      </p:sp>
      <p:pic>
        <p:nvPicPr>
          <p:cNvPr id="4" name="图片 3" descr="RNN12"/>
          <p:cNvPicPr>
            <a:picLocks noChangeAspect="1"/>
          </p:cNvPicPr>
          <p:nvPr/>
        </p:nvPicPr>
        <p:blipFill>
          <a:blip r:embed="rId1"/>
          <a:stretch>
            <a:fillRect/>
          </a:stretch>
        </p:blipFill>
        <p:spPr>
          <a:xfrm>
            <a:off x="2154555" y="1782445"/>
            <a:ext cx="3789045" cy="2045970"/>
          </a:xfrm>
          <a:prstGeom prst="rect">
            <a:avLst/>
          </a:prstGeom>
        </p:spPr>
      </p:pic>
      <p:pic>
        <p:nvPicPr>
          <p:cNvPr id="6" name="图片 5" descr="RNN13"/>
          <p:cNvPicPr>
            <a:picLocks noChangeAspect="1"/>
          </p:cNvPicPr>
          <p:nvPr/>
        </p:nvPicPr>
        <p:blipFill>
          <a:blip r:embed="rId2"/>
          <a:stretch>
            <a:fillRect/>
          </a:stretch>
        </p:blipFill>
        <p:spPr>
          <a:xfrm>
            <a:off x="2973705" y="4429760"/>
            <a:ext cx="3799205" cy="2051685"/>
          </a:xfrm>
          <a:prstGeom prst="rect">
            <a:avLst/>
          </a:prstGeom>
        </p:spPr>
      </p:pic>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什么是循环神经网络？</a:t>
            </a:r>
            <a:endParaRPr lang="zh-CN" altLang="en-US"/>
          </a:p>
        </p:txBody>
      </p:sp>
      <p:sp>
        <p:nvSpPr>
          <p:cNvPr id="3" name="内容占位符 2"/>
          <p:cNvSpPr>
            <a:spLocks noGrp="1"/>
          </p:cNvSpPr>
          <p:nvPr>
            <p:ph idx="1"/>
          </p:nvPr>
        </p:nvSpPr>
        <p:spPr>
          <a:xfrm>
            <a:off x="250825" y="765175"/>
            <a:ext cx="8515985" cy="5400675"/>
          </a:xfrm>
        </p:spPr>
        <p:txBody>
          <a:bodyPr/>
          <a:p>
            <a:r>
              <a:rPr lang="zh-CN" altLang="en-US"/>
              <a:t>假设用户输入：what time is it？</a:t>
            </a:r>
            <a:endParaRPr lang="zh-CN" altLang="en-US"/>
          </a:p>
          <a:p>
            <a:pPr lvl="1"/>
            <a:r>
              <a:rPr lang="zh-CN" altLang="en-US"/>
              <a:t>提供单词“time”和上一步中的隐藏状态。RNN现在有关于“what”和“time”这两个词的信息</a:t>
            </a:r>
            <a:endParaRPr lang="zh-CN" altLang="en-US"/>
          </a:p>
          <a:p>
            <a:pPr lvl="1"/>
            <a:endParaRPr lang="zh-CN" altLang="en-US"/>
          </a:p>
        </p:txBody>
      </p:sp>
      <p:pic>
        <p:nvPicPr>
          <p:cNvPr id="4" name="图片 3" descr="RNN14"/>
          <p:cNvPicPr>
            <a:picLocks noChangeAspect="1"/>
          </p:cNvPicPr>
          <p:nvPr/>
        </p:nvPicPr>
        <p:blipFill>
          <a:blip r:embed="rId1"/>
          <a:stretch>
            <a:fillRect/>
          </a:stretch>
        </p:blipFill>
        <p:spPr>
          <a:xfrm>
            <a:off x="2667000" y="2400300"/>
            <a:ext cx="3810000" cy="2057400"/>
          </a:xfrm>
          <a:prstGeom prst="rect">
            <a:avLst/>
          </a:prstGeom>
        </p:spPr>
      </p:pic>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什么是循环神经网络？</a:t>
            </a:r>
            <a:endParaRPr lang="zh-CN" altLang="en-US"/>
          </a:p>
        </p:txBody>
      </p:sp>
      <p:sp>
        <p:nvSpPr>
          <p:cNvPr id="3" name="内容占位符 2"/>
          <p:cNvSpPr>
            <a:spLocks noGrp="1"/>
          </p:cNvSpPr>
          <p:nvPr>
            <p:ph idx="1"/>
          </p:nvPr>
        </p:nvSpPr>
        <p:spPr>
          <a:xfrm>
            <a:off x="250825" y="765175"/>
            <a:ext cx="8515985" cy="5400675"/>
          </a:xfrm>
        </p:spPr>
        <p:txBody>
          <a:bodyPr/>
          <a:p>
            <a:r>
              <a:rPr lang="zh-CN" altLang="en-US"/>
              <a:t>假设用户输入：what time is it？</a:t>
            </a:r>
            <a:endParaRPr lang="zh-CN" altLang="en-US"/>
          </a:p>
          <a:p>
            <a:pPr lvl="1"/>
            <a:r>
              <a:rPr lang="zh-CN" altLang="en-US"/>
              <a:t>重复这个过程，直到最后一步。你可以通过最后一步看到RNN编码了前面步骤中所有单词的信息。</a:t>
            </a:r>
            <a:endParaRPr lang="zh-CN" altLang="en-US"/>
          </a:p>
          <a:p>
            <a:pPr lvl="1"/>
            <a:endParaRPr lang="zh-CN" altLang="en-US"/>
          </a:p>
        </p:txBody>
      </p:sp>
      <p:pic>
        <p:nvPicPr>
          <p:cNvPr id="4" name="图片 3" descr="RNN15"/>
          <p:cNvPicPr>
            <a:picLocks noChangeAspect="1"/>
          </p:cNvPicPr>
          <p:nvPr/>
        </p:nvPicPr>
        <p:blipFill>
          <a:blip r:embed="rId1"/>
          <a:stretch>
            <a:fillRect/>
          </a:stretch>
        </p:blipFill>
        <p:spPr>
          <a:xfrm>
            <a:off x="2342515" y="2437130"/>
            <a:ext cx="3810000" cy="2057400"/>
          </a:xfrm>
          <a:prstGeom prst="rect">
            <a:avLst/>
          </a:prstGeom>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导论</a:t>
            </a:r>
            <a:endParaRPr lang="zh-CN" altLang="en-US"/>
          </a:p>
        </p:txBody>
      </p:sp>
      <p:sp>
        <p:nvSpPr>
          <p:cNvPr id="3" name="内容占位符 2"/>
          <p:cNvSpPr>
            <a:spLocks noGrp="1"/>
          </p:cNvSpPr>
          <p:nvPr>
            <p:ph idx="1"/>
          </p:nvPr>
        </p:nvSpPr>
        <p:spPr/>
        <p:txBody>
          <a:bodyPr/>
          <a:p>
            <a:r>
              <a:rPr lang="zh-CN" altLang="en-US"/>
              <a:t>语言模型</a:t>
            </a:r>
            <a:endParaRPr lang="zh-CN" altLang="en-US"/>
          </a:p>
          <a:p>
            <a:r>
              <a:rPr lang="zh-CN" altLang="en-US"/>
              <a:t>什么是</a:t>
            </a:r>
            <a:r>
              <a:rPr lang="en-US" altLang="zh-CN"/>
              <a:t>RNN</a:t>
            </a:r>
            <a:r>
              <a:rPr lang="zh-CN" altLang="en-US"/>
              <a:t>？</a:t>
            </a:r>
            <a:endParaRPr lang="zh-CN" altLang="en-US"/>
          </a:p>
          <a:p>
            <a:r>
              <a:rPr lang="zh-CN" altLang="en-US"/>
              <a:t>双向</a:t>
            </a:r>
            <a:r>
              <a:rPr lang="en-US" altLang="zh-CN"/>
              <a:t>RNN</a:t>
            </a:r>
            <a:endParaRPr lang="en-US" altLang="zh-CN"/>
          </a:p>
          <a:p>
            <a:r>
              <a:rPr lang="en-US" altLang="zh-CN"/>
              <a:t>RNN</a:t>
            </a:r>
            <a:r>
              <a:rPr lang="zh-CN" altLang="en-US"/>
              <a:t>的应用领域</a:t>
            </a:r>
            <a:endParaRPr lang="zh-CN" altLang="en-US"/>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什么是循环神经网络？</a:t>
            </a:r>
            <a:endParaRPr lang="zh-CN" altLang="en-US"/>
          </a:p>
        </p:txBody>
      </p:sp>
      <p:sp>
        <p:nvSpPr>
          <p:cNvPr id="3" name="内容占位符 2"/>
          <p:cNvSpPr>
            <a:spLocks noGrp="1"/>
          </p:cNvSpPr>
          <p:nvPr>
            <p:ph idx="1"/>
          </p:nvPr>
        </p:nvSpPr>
        <p:spPr>
          <a:xfrm>
            <a:off x="250825" y="765175"/>
            <a:ext cx="8515985" cy="5400675"/>
          </a:xfrm>
        </p:spPr>
        <p:txBody>
          <a:bodyPr/>
          <a:p>
            <a:r>
              <a:rPr lang="zh-CN" altLang="en-US"/>
              <a:t>假设用户输入：what time is it？</a:t>
            </a:r>
            <a:endParaRPr lang="zh-CN" altLang="en-US"/>
          </a:p>
          <a:p>
            <a:pPr lvl="1"/>
            <a:r>
              <a:rPr lang="zh-CN" altLang="en-US"/>
              <a:t>由于最终输出是从序列的部分创建的，因此能够获取最终输出并将其传递给前馈层以对意图进行分类</a:t>
            </a:r>
            <a:endParaRPr lang="zh-CN" altLang="en-US"/>
          </a:p>
          <a:p>
            <a:pPr lvl="1"/>
            <a:endParaRPr lang="zh-CN" altLang="en-US"/>
          </a:p>
        </p:txBody>
      </p:sp>
      <p:pic>
        <p:nvPicPr>
          <p:cNvPr id="5" name="图片 4" descr="RNN16"/>
          <p:cNvPicPr>
            <a:picLocks noChangeAspect="1"/>
          </p:cNvPicPr>
          <p:nvPr/>
        </p:nvPicPr>
        <p:blipFill>
          <a:blip r:embed="rId1"/>
          <a:stretch>
            <a:fillRect/>
          </a:stretch>
        </p:blipFill>
        <p:spPr>
          <a:xfrm>
            <a:off x="2207260" y="2562225"/>
            <a:ext cx="3810000" cy="2057400"/>
          </a:xfrm>
          <a:prstGeom prst="rect">
            <a:avLst/>
          </a:prstGeom>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什么是循环神经网络？</a:t>
            </a:r>
            <a:endParaRPr lang="zh-CN" altLang="en-US"/>
          </a:p>
        </p:txBody>
      </p:sp>
      <p:sp>
        <p:nvSpPr>
          <p:cNvPr id="3" name="内容占位符 2"/>
          <p:cNvSpPr>
            <a:spLocks noGrp="1"/>
          </p:cNvSpPr>
          <p:nvPr>
            <p:ph idx="1"/>
          </p:nvPr>
        </p:nvSpPr>
        <p:spPr>
          <a:xfrm>
            <a:off x="250825" y="765175"/>
            <a:ext cx="8515985" cy="5400675"/>
          </a:xfrm>
        </p:spPr>
        <p:txBody>
          <a:bodyPr/>
          <a:p>
            <a:r>
              <a:rPr lang="zh-CN" altLang="en-US"/>
              <a:t>假设用户输入：what time is it？</a:t>
            </a:r>
            <a:endParaRPr lang="zh-CN" altLang="en-US"/>
          </a:p>
          <a:p>
            <a:pPr lvl="1"/>
            <a:endParaRPr lang="zh-CN" altLang="en-US"/>
          </a:p>
          <a:p>
            <a:pPr lvl="1"/>
            <a:endParaRPr lang="zh-CN" altLang="en-US"/>
          </a:p>
        </p:txBody>
      </p:sp>
      <p:pic>
        <p:nvPicPr>
          <p:cNvPr id="4" name="图片 3" descr="RNN17"/>
          <p:cNvPicPr>
            <a:picLocks noChangeAspect="1"/>
          </p:cNvPicPr>
          <p:nvPr/>
        </p:nvPicPr>
        <p:blipFill>
          <a:blip r:embed="rId1"/>
          <a:stretch>
            <a:fillRect/>
          </a:stretch>
        </p:blipFill>
        <p:spPr>
          <a:xfrm>
            <a:off x="1413510" y="1736725"/>
            <a:ext cx="5752465" cy="3014345"/>
          </a:xfrm>
          <a:prstGeom prst="rect">
            <a:avLst/>
          </a:prstGeom>
        </p:spPr>
      </p:pic>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什么是循环神经网络？</a:t>
            </a:r>
            <a:endParaRPr lang="zh-CN" altLang="en-US"/>
          </a:p>
        </p:txBody>
      </p:sp>
      <p:sp>
        <p:nvSpPr>
          <p:cNvPr id="3" name="内容占位符 2"/>
          <p:cNvSpPr>
            <a:spLocks noGrp="1"/>
          </p:cNvSpPr>
          <p:nvPr>
            <p:ph idx="1"/>
          </p:nvPr>
        </p:nvSpPr>
        <p:spPr>
          <a:xfrm>
            <a:off x="142875" y="908050"/>
            <a:ext cx="7326630" cy="5400675"/>
          </a:xfrm>
        </p:spPr>
        <p:txBody>
          <a:bodyPr/>
          <a:p>
            <a:r>
              <a:rPr lang="zh-CN" altLang="en-US"/>
              <a:t>基本循环神经网络</a:t>
            </a:r>
            <a:endParaRPr lang="zh-CN" altLang="en-US"/>
          </a:p>
          <a:p>
            <a:pPr lvl="1"/>
            <a:r>
              <a:rPr lang="zh-CN" altLang="en-US"/>
              <a:t>由输入层、一个隐藏层和一个输出层组成</a:t>
            </a:r>
            <a:endParaRPr lang="zh-CN" altLang="en-US"/>
          </a:p>
          <a:p>
            <a:pPr lvl="2"/>
            <a:r>
              <a:rPr lang="zh-CN" altLang="en-US"/>
              <a:t>x是一个向量，它表示输入层的值</a:t>
            </a:r>
            <a:endParaRPr lang="zh-CN" altLang="en-US"/>
          </a:p>
          <a:p>
            <a:pPr lvl="2"/>
            <a:r>
              <a:rPr lang="zh-CN" altLang="en-US"/>
              <a:t>s是一个向量，它表示隐藏层的值</a:t>
            </a:r>
            <a:endParaRPr lang="zh-CN" altLang="en-US"/>
          </a:p>
          <a:p>
            <a:pPr lvl="2"/>
            <a:r>
              <a:rPr lang="zh-CN" altLang="en-US"/>
              <a:t>U是输入层到隐藏层的权重矩阵</a:t>
            </a:r>
            <a:endParaRPr lang="zh-CN" altLang="en-US"/>
          </a:p>
          <a:p>
            <a:pPr lvl="2"/>
            <a:r>
              <a:rPr lang="zh-CN" altLang="en-US"/>
              <a:t>o也是一个向量，它表示输出层的值</a:t>
            </a:r>
            <a:endParaRPr lang="zh-CN" altLang="en-US"/>
          </a:p>
          <a:p>
            <a:pPr lvl="2"/>
            <a:r>
              <a:rPr lang="zh-CN" altLang="en-US"/>
              <a:t>V是隐藏层到输出层的权重矩阵</a:t>
            </a:r>
            <a:endParaRPr lang="zh-CN" altLang="en-US"/>
          </a:p>
          <a:p>
            <a:pPr lvl="2"/>
            <a:r>
              <a:rPr lang="zh-CN" altLang="en-US">
                <a:sym typeface="+mn-ea"/>
              </a:rPr>
              <a:t>权重矩阵 W就是隐藏层上一次的值作为这一次的输入的权重</a:t>
            </a:r>
            <a:endParaRPr lang="zh-CN" altLang="en-US"/>
          </a:p>
          <a:p>
            <a:pPr lvl="3"/>
            <a:r>
              <a:rPr lang="zh-CN" altLang="en-US"/>
              <a:t>循环神经网络的隐藏层的值s不仅仅取决于当前这次的输入x，还取决于上一次隐藏层的值s。</a:t>
            </a:r>
            <a:endParaRPr lang="zh-CN" altLang="en-US"/>
          </a:p>
          <a:p>
            <a:pPr lvl="1"/>
            <a:endParaRPr lang="zh-CN" altLang="en-US"/>
          </a:p>
        </p:txBody>
      </p:sp>
      <p:pic>
        <p:nvPicPr>
          <p:cNvPr id="4" name="图片 3" descr="RNN1"/>
          <p:cNvPicPr>
            <a:picLocks noChangeAspect="1"/>
          </p:cNvPicPr>
          <p:nvPr/>
        </p:nvPicPr>
        <p:blipFill>
          <a:blip r:embed="rId1"/>
          <a:stretch>
            <a:fillRect/>
          </a:stretch>
        </p:blipFill>
        <p:spPr>
          <a:xfrm>
            <a:off x="7844155" y="4017010"/>
            <a:ext cx="1036320" cy="2430780"/>
          </a:xfrm>
          <a:prstGeom prst="rect">
            <a:avLst/>
          </a:prstGeom>
        </p:spPr>
      </p:pic>
      <p:pic>
        <p:nvPicPr>
          <p:cNvPr id="5" name="图片 4" descr="RNN11"/>
          <p:cNvPicPr>
            <a:picLocks noChangeAspect="1"/>
          </p:cNvPicPr>
          <p:nvPr/>
        </p:nvPicPr>
        <p:blipFill>
          <a:blip r:embed="rId2"/>
          <a:stretch>
            <a:fillRect/>
          </a:stretch>
        </p:blipFill>
        <p:spPr>
          <a:xfrm>
            <a:off x="6939915" y="1959610"/>
            <a:ext cx="1940560" cy="1940560"/>
          </a:xfrm>
          <a:prstGeom prst="rect">
            <a:avLst/>
          </a:prstGeom>
        </p:spPr>
      </p:pic>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什么是循环神经网络？</a:t>
            </a:r>
            <a:endParaRPr lang="zh-CN" altLang="en-US"/>
          </a:p>
        </p:txBody>
      </p:sp>
      <p:sp>
        <p:nvSpPr>
          <p:cNvPr id="3" name="内容占位符 2"/>
          <p:cNvSpPr>
            <a:spLocks noGrp="1"/>
          </p:cNvSpPr>
          <p:nvPr>
            <p:ph idx="1"/>
          </p:nvPr>
        </p:nvSpPr>
        <p:spPr>
          <a:xfrm>
            <a:off x="250825" y="908050"/>
            <a:ext cx="7326630" cy="5400675"/>
          </a:xfrm>
        </p:spPr>
        <p:txBody>
          <a:bodyPr/>
          <a:p>
            <a:r>
              <a:rPr lang="zh-CN" altLang="en-US"/>
              <a:t>基本循环神经网络</a:t>
            </a:r>
            <a:endParaRPr lang="zh-CN" altLang="en-US"/>
          </a:p>
          <a:p>
            <a:pPr lvl="1"/>
            <a:endParaRPr lang="zh-CN" altLang="en-US"/>
          </a:p>
        </p:txBody>
      </p:sp>
      <p:pic>
        <p:nvPicPr>
          <p:cNvPr id="5" name="图片 4" descr="RNN10"/>
          <p:cNvPicPr>
            <a:picLocks noChangeAspect="1"/>
          </p:cNvPicPr>
          <p:nvPr/>
        </p:nvPicPr>
        <p:blipFill>
          <a:blip r:embed="rId1"/>
          <a:stretch>
            <a:fillRect/>
          </a:stretch>
        </p:blipFill>
        <p:spPr>
          <a:xfrm>
            <a:off x="1312545" y="1755140"/>
            <a:ext cx="4572000" cy="2571750"/>
          </a:xfrm>
          <a:prstGeom prst="rect">
            <a:avLst/>
          </a:prstGeom>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什么是循环神经网络？</a:t>
            </a:r>
            <a:endParaRPr lang="zh-CN" altLang="en-US"/>
          </a:p>
        </p:txBody>
      </p:sp>
      <p:sp>
        <p:nvSpPr>
          <p:cNvPr id="3" name="内容占位符 2"/>
          <p:cNvSpPr>
            <a:spLocks noGrp="1"/>
          </p:cNvSpPr>
          <p:nvPr>
            <p:ph idx="1"/>
          </p:nvPr>
        </p:nvSpPr>
        <p:spPr>
          <a:xfrm>
            <a:off x="250825" y="916940"/>
            <a:ext cx="8642350" cy="5400675"/>
          </a:xfrm>
        </p:spPr>
        <p:txBody>
          <a:bodyPr/>
          <a:p>
            <a:r>
              <a:rPr lang="en-US" altLang="zh-CN"/>
              <a:t>RNN</a:t>
            </a:r>
            <a:endParaRPr lang="en-US" altLang="zh-CN"/>
          </a:p>
          <a:p>
            <a:endParaRPr lang="en-US" altLang="zh-CN"/>
          </a:p>
          <a:p>
            <a:endParaRPr lang="en-US" altLang="zh-CN"/>
          </a:p>
          <a:p>
            <a:endParaRPr lang="en-US" altLang="zh-CN"/>
          </a:p>
          <a:p>
            <a:pPr lvl="1"/>
            <a:r>
              <a:rPr lang="zh-CN" altLang="en-US" sz="1855"/>
              <a:t>输出层：全连接层</a:t>
            </a:r>
            <a:endParaRPr lang="zh-CN" altLang="en-US" sz="1855"/>
          </a:p>
          <a:p>
            <a:pPr lvl="1"/>
            <a:r>
              <a:rPr lang="zh-CN" altLang="en-US" sz="2000"/>
              <a:t>隐藏层：循环层</a:t>
            </a:r>
            <a:endParaRPr lang="zh-CN" altLang="en-US" sz="2000"/>
          </a:p>
          <a:p>
            <a:pPr lvl="2"/>
            <a:endParaRPr lang="zh-CN" altLang="en-US" sz="2000"/>
          </a:p>
          <a:p>
            <a:pPr lvl="2"/>
            <a:r>
              <a:rPr lang="zh-CN" altLang="en-US" sz="2000"/>
              <a:t>循环神经网络的输出值</a:t>
            </a:r>
            <a:r>
              <a:rPr lang="en-US" altLang="zh-CN" sz="2000"/>
              <a:t>O</a:t>
            </a:r>
            <a:r>
              <a:rPr lang="en-US" altLang="zh-CN" sz="2000" baseline="-25000"/>
              <a:t>t</a:t>
            </a:r>
            <a:r>
              <a:rPr lang="zh-CN" altLang="en-US" sz="2000"/>
              <a:t>，受前面历次输入值</a:t>
            </a:r>
            <a:r>
              <a:rPr lang="en-US" altLang="zh-CN" sz="2000"/>
              <a:t>x</a:t>
            </a:r>
            <a:r>
              <a:rPr lang="en-US" altLang="zh-CN" sz="2000" baseline="-25000"/>
              <a:t>t</a:t>
            </a:r>
            <a:r>
              <a:rPr lang="zh-CN" altLang="en-US" sz="2000"/>
              <a:t>、</a:t>
            </a:r>
            <a:r>
              <a:rPr lang="en-US" altLang="zh-CN" sz="2000"/>
              <a:t>x</a:t>
            </a:r>
            <a:r>
              <a:rPr lang="en-US" altLang="zh-CN" sz="2000" baseline="-25000"/>
              <a:t>t-1</a:t>
            </a:r>
            <a:r>
              <a:rPr lang="zh-CN" altLang="en-US" sz="2000"/>
              <a:t>、</a:t>
            </a:r>
            <a:r>
              <a:rPr lang="en-US" altLang="zh-CN" sz="2000"/>
              <a:t>x</a:t>
            </a:r>
            <a:r>
              <a:rPr lang="en-US" altLang="zh-CN" sz="2000" baseline="-25000"/>
              <a:t>t-2</a:t>
            </a:r>
            <a:r>
              <a:rPr lang="zh-CN" altLang="en-US" sz="2000"/>
              <a:t>、</a:t>
            </a:r>
            <a:r>
              <a:rPr lang="en-US" altLang="zh-CN" sz="2000"/>
              <a:t>……</a:t>
            </a:r>
            <a:r>
              <a:rPr lang="zh-CN" altLang="en-US" sz="2000"/>
              <a:t>影响</a:t>
            </a:r>
            <a:endParaRPr lang="zh-CN" altLang="en-US" sz="2000"/>
          </a:p>
          <a:p>
            <a:pPr lvl="2"/>
            <a:r>
              <a:rPr lang="zh-CN" altLang="en-US" sz="2000"/>
              <a:t>循环神经网络可以往前看任意多个输入值的原因</a:t>
            </a:r>
            <a:endParaRPr lang="zh-CN" altLang="en-US" sz="2000"/>
          </a:p>
          <a:p>
            <a:pPr lvl="1"/>
            <a:r>
              <a:rPr lang="zh-CN" altLang="en-US" sz="2000"/>
              <a:t>注意: </a:t>
            </a:r>
            <a:endParaRPr lang="zh-CN" altLang="en-US" sz="2000"/>
          </a:p>
          <a:p>
            <a:pPr lvl="2"/>
            <a:r>
              <a:rPr lang="zh-CN" altLang="en-US" sz="2000"/>
              <a:t>这里的W,U,V在每个时刻都是相等的(权重共享).</a:t>
            </a:r>
            <a:endParaRPr lang="zh-CN" altLang="en-US" sz="2000"/>
          </a:p>
          <a:p>
            <a:pPr lvl="2"/>
            <a:r>
              <a:rPr lang="zh-CN" altLang="en-US" sz="2000"/>
              <a:t> 隐藏状态可以理解为:  S=f(现有的输入+过去记忆总结) </a:t>
            </a:r>
            <a:endParaRPr lang="zh-CN" altLang="en-US" sz="2000"/>
          </a:p>
        </p:txBody>
      </p:sp>
      <p:pic>
        <p:nvPicPr>
          <p:cNvPr id="4" name="图片 3" descr="RNN2"/>
          <p:cNvPicPr>
            <a:picLocks noChangeAspect="1"/>
          </p:cNvPicPr>
          <p:nvPr/>
        </p:nvPicPr>
        <p:blipFill>
          <a:blip r:embed="rId1"/>
          <a:stretch>
            <a:fillRect/>
          </a:stretch>
        </p:blipFill>
        <p:spPr>
          <a:xfrm>
            <a:off x="591185" y="765175"/>
            <a:ext cx="5332730" cy="2139315"/>
          </a:xfrm>
          <a:prstGeom prst="rect">
            <a:avLst/>
          </a:prstGeom>
        </p:spPr>
      </p:pic>
      <p:graphicFrame>
        <p:nvGraphicFramePr>
          <p:cNvPr id="5" name="对象 4">
            <a:hlinkClick r:id="" action="ppaction://ole?verb="/>
          </p:cNvPr>
          <p:cNvGraphicFramePr>
            <a:graphicFrameLocks noChangeAspect="1"/>
          </p:cNvGraphicFramePr>
          <p:nvPr/>
        </p:nvGraphicFramePr>
        <p:xfrm>
          <a:off x="6481445" y="1299210"/>
          <a:ext cx="2203450" cy="871855"/>
        </p:xfrm>
        <a:graphic>
          <a:graphicData uri="http://schemas.openxmlformats.org/presentationml/2006/ole">
            <mc:AlternateContent xmlns:mc="http://schemas.openxmlformats.org/markup-compatibility/2006">
              <mc:Choice xmlns:v="urn:schemas-microsoft-com:vml" Requires="v">
                <p:oleObj spid="_x0000_s1025" name="" r:id="rId2" imgW="1155700" imgH="457200" progId="Equation.KSEE3">
                  <p:embed/>
                </p:oleObj>
              </mc:Choice>
              <mc:Fallback>
                <p:oleObj name="" r:id="rId2" imgW="1155700" imgH="457200" progId="Equation.KSEE3">
                  <p:embed/>
                  <p:pic>
                    <p:nvPicPr>
                      <p:cNvPr id="0" name="图片 1024"/>
                      <p:cNvPicPr/>
                      <p:nvPr/>
                    </p:nvPicPr>
                    <p:blipFill>
                      <a:blip r:embed="rId3"/>
                      <a:stretch>
                        <a:fillRect/>
                      </a:stretch>
                    </p:blipFill>
                    <p:spPr>
                      <a:xfrm>
                        <a:off x="6481445" y="1299210"/>
                        <a:ext cx="2203450" cy="871855"/>
                      </a:xfrm>
                      <a:prstGeom prst="rect">
                        <a:avLst/>
                      </a:prstGeom>
                    </p:spPr>
                  </p:pic>
                </p:oleObj>
              </mc:Fallback>
            </mc:AlternateContent>
          </a:graphicData>
        </a:graphic>
      </p:graphicFrame>
      <p:graphicFrame>
        <p:nvGraphicFramePr>
          <p:cNvPr id="6" name="对象 5"/>
          <p:cNvGraphicFramePr/>
          <p:nvPr/>
        </p:nvGraphicFramePr>
        <p:xfrm>
          <a:off x="3697605" y="3093720"/>
          <a:ext cx="4987290" cy="1196975"/>
        </p:xfrm>
        <a:graphic>
          <a:graphicData uri="http://schemas.openxmlformats.org/presentationml/2006/ole">
            <mc:AlternateContent xmlns:mc="http://schemas.openxmlformats.org/markup-compatibility/2006">
              <mc:Choice xmlns:v="urn:schemas-microsoft-com:vml" Requires="v">
                <p:oleObj spid="_x0000_s7" name="" r:id="rId4" imgW="4983480" imgH="1196340" progId="Paint.Picture">
                  <p:embed/>
                </p:oleObj>
              </mc:Choice>
              <mc:Fallback>
                <p:oleObj name="" r:id="rId4" imgW="4983480" imgH="1196340" progId="Paint.Picture">
                  <p:embed/>
                  <p:pic>
                    <p:nvPicPr>
                      <p:cNvPr id="0" name="图片 6"/>
                      <p:cNvPicPr/>
                      <p:nvPr/>
                    </p:nvPicPr>
                    <p:blipFill>
                      <a:blip r:embed="rId5"/>
                      <a:stretch>
                        <a:fillRect/>
                      </a:stretch>
                    </p:blipFill>
                    <p:spPr>
                      <a:xfrm>
                        <a:off x="3697605" y="3093720"/>
                        <a:ext cx="4987290" cy="1196975"/>
                      </a:xfrm>
                      <a:prstGeom prst="rect">
                        <a:avLst/>
                      </a:prstGeom>
                    </p:spPr>
                  </p:pic>
                </p:oleObj>
              </mc:Fallback>
            </mc:AlternateContent>
          </a:graphicData>
        </a:graphic>
      </p:graphicFrame>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RNN</a:t>
            </a:r>
            <a:r>
              <a:rPr lang="zh-CN" altLang="en-US"/>
              <a:t>的反向传播</a:t>
            </a:r>
            <a:endParaRPr lang="zh-CN" altLang="en-US"/>
          </a:p>
        </p:txBody>
      </p:sp>
      <p:sp>
        <p:nvSpPr>
          <p:cNvPr id="3" name="内容占位符 2"/>
          <p:cNvSpPr>
            <a:spLocks noGrp="1"/>
          </p:cNvSpPr>
          <p:nvPr>
            <p:ph idx="1"/>
          </p:nvPr>
        </p:nvSpPr>
        <p:spPr/>
        <p:txBody>
          <a:bodyPr/>
          <a:p>
            <a:r>
              <a:rPr lang="zh-CN" altLang="en-US"/>
              <a:t>RNN的权重参数W,U,V都是怎么更新的呢?</a:t>
            </a:r>
            <a:endParaRPr lang="zh-CN" altLang="en-US"/>
          </a:p>
          <a:p>
            <a:pPr lvl="1"/>
            <a:r>
              <a:rPr lang="zh-CN" altLang="en-US"/>
              <a:t>每一次的输出值O</a:t>
            </a:r>
            <a:r>
              <a:rPr lang="zh-CN" altLang="en-US" baseline="-25000"/>
              <a:t>t</a:t>
            </a:r>
            <a:r>
              <a:rPr lang="zh-CN" altLang="en-US"/>
              <a:t>都会产生一个误差值</a:t>
            </a:r>
            <a:r>
              <a:rPr lang="en-US" altLang="zh-CN"/>
              <a:t>e</a:t>
            </a:r>
            <a:r>
              <a:rPr lang="zh-CN" altLang="en-US" baseline="-25000"/>
              <a:t>t</a:t>
            </a:r>
            <a:r>
              <a:rPr lang="zh-CN" altLang="en-US"/>
              <a:t>, 则总的误差可以表示为:</a:t>
            </a:r>
            <a:endParaRPr lang="zh-CN" altLang="en-US"/>
          </a:p>
          <a:p>
            <a:pPr lvl="1"/>
            <a:endParaRPr lang="zh-CN" altLang="en-US"/>
          </a:p>
          <a:p>
            <a:pPr lvl="1"/>
            <a:r>
              <a:rPr lang="zh-CN" altLang="en-US"/>
              <a:t>则损失函数可以使用交叉熵损失函数也可以使用平方误差损失函数.</a:t>
            </a:r>
            <a:endParaRPr lang="zh-CN" altLang="en-US"/>
          </a:p>
          <a:p>
            <a:pPr lvl="1"/>
            <a:r>
              <a:rPr lang="zh-CN" altLang="en-US"/>
              <a:t>由于每一步的输出不仅仅依赖当前步的网络，并且还需要前若干步网络的状态，那么这种BP改版的算法叫做Backpropagation Through Time(BPTT) , 也就是将输出端的误差值反向传递,运用梯度下降法进行更新</a:t>
            </a:r>
            <a:endParaRPr lang="zh-CN" altLang="en-US"/>
          </a:p>
          <a:p>
            <a:pPr lvl="1"/>
            <a:endParaRPr lang="zh-CN" altLang="en-US"/>
          </a:p>
        </p:txBody>
      </p:sp>
      <p:graphicFrame>
        <p:nvGraphicFramePr>
          <p:cNvPr id="4" name="对象 3">
            <a:hlinkClick r:id="" action="ppaction://ole?verb="/>
          </p:cNvPr>
          <p:cNvGraphicFramePr>
            <a:graphicFrameLocks noChangeAspect="1"/>
          </p:cNvGraphicFramePr>
          <p:nvPr/>
        </p:nvGraphicFramePr>
        <p:xfrm>
          <a:off x="3498215" y="1959610"/>
          <a:ext cx="993140" cy="570230"/>
        </p:xfrm>
        <a:graphic>
          <a:graphicData uri="http://schemas.openxmlformats.org/presentationml/2006/ole">
            <mc:AlternateContent xmlns:mc="http://schemas.openxmlformats.org/markup-compatibility/2006">
              <mc:Choice xmlns:v="urn:schemas-microsoft-com:vml" Requires="v">
                <p:oleObj spid="_x0000_s2049" name="" r:id="rId1" imgW="596900" imgH="342900" progId="Equation.KSEE3">
                  <p:embed/>
                </p:oleObj>
              </mc:Choice>
              <mc:Fallback>
                <p:oleObj name="" r:id="rId1" imgW="596900" imgH="342900" progId="Equation.KSEE3">
                  <p:embed/>
                  <p:pic>
                    <p:nvPicPr>
                      <p:cNvPr id="0" name="图片 2048"/>
                      <p:cNvPicPr/>
                      <p:nvPr/>
                    </p:nvPicPr>
                    <p:blipFill>
                      <a:blip r:embed="rId2"/>
                      <a:stretch>
                        <a:fillRect/>
                      </a:stretch>
                    </p:blipFill>
                    <p:spPr>
                      <a:xfrm>
                        <a:off x="3498215" y="1959610"/>
                        <a:ext cx="993140" cy="570230"/>
                      </a:xfrm>
                      <a:prstGeom prst="rect">
                        <a:avLst/>
                      </a:prstGeom>
                    </p:spPr>
                  </p:pic>
                </p:oleObj>
              </mc:Fallback>
            </mc:AlternateContent>
          </a:graphicData>
        </a:graphic>
      </p:graphicFrame>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双向循环神经网络</a:t>
            </a:r>
            <a:endParaRPr lang="zh-CN" altLang="en-US"/>
          </a:p>
        </p:txBody>
      </p:sp>
      <p:sp>
        <p:nvSpPr>
          <p:cNvPr id="3" name="内容占位符 2"/>
          <p:cNvSpPr>
            <a:spLocks noGrp="1"/>
          </p:cNvSpPr>
          <p:nvPr>
            <p:ph idx="1"/>
          </p:nvPr>
        </p:nvSpPr>
        <p:spPr/>
        <p:txBody>
          <a:bodyPr/>
          <a:p>
            <a:r>
              <a:rPr lang="zh-CN" altLang="en-US"/>
              <a:t>对于语言模型来说，很多时候光看前面的词是不够的，比如下面这句话：</a:t>
            </a:r>
            <a:endParaRPr lang="zh-CN" altLang="en-US"/>
          </a:p>
          <a:p>
            <a:pPr lvl="1"/>
            <a:r>
              <a:rPr lang="zh-CN" altLang="en-US"/>
              <a:t>我的手机坏了，我打算____一部新手机。</a:t>
            </a:r>
            <a:endParaRPr lang="zh-CN" altLang="en-US"/>
          </a:p>
        </p:txBody>
      </p:sp>
      <p:pic>
        <p:nvPicPr>
          <p:cNvPr id="4" name="图片 3" descr="RNN4"/>
          <p:cNvPicPr>
            <a:picLocks noChangeAspect="1"/>
          </p:cNvPicPr>
          <p:nvPr/>
        </p:nvPicPr>
        <p:blipFill>
          <a:blip r:embed="rId1"/>
          <a:stretch>
            <a:fillRect/>
          </a:stretch>
        </p:blipFill>
        <p:spPr>
          <a:xfrm>
            <a:off x="791845" y="2706370"/>
            <a:ext cx="7559675" cy="2643505"/>
          </a:xfrm>
          <a:prstGeom prst="rect">
            <a:avLst/>
          </a:prstGeom>
        </p:spPr>
      </p:pic>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双向循环神经网络</a:t>
            </a:r>
            <a:endParaRPr lang="zh-CN" altLang="en-US"/>
          </a:p>
        </p:txBody>
      </p:sp>
      <p:sp>
        <p:nvSpPr>
          <p:cNvPr id="3" name="内容占位符 2"/>
          <p:cNvSpPr>
            <a:spLocks noGrp="1"/>
          </p:cNvSpPr>
          <p:nvPr>
            <p:ph idx="1"/>
          </p:nvPr>
        </p:nvSpPr>
        <p:spPr>
          <a:xfrm>
            <a:off x="250825" y="3358515"/>
            <a:ext cx="8642350" cy="2580640"/>
          </a:xfrm>
        </p:spPr>
        <p:txBody>
          <a:bodyPr/>
          <a:p>
            <a:r>
              <a:rPr lang="zh-CN" altLang="en-US" sz="2000"/>
              <a:t>隐藏层要保存两个值：</a:t>
            </a:r>
            <a:r>
              <a:rPr lang="en-US" altLang="zh-CN" sz="2000"/>
              <a:t>A</a:t>
            </a:r>
            <a:r>
              <a:rPr lang="zh-CN" altLang="en-US" sz="2000"/>
              <a:t>和</a:t>
            </a:r>
            <a:r>
              <a:rPr lang="en-US" altLang="zh-CN" sz="2000"/>
              <a:t>A'</a:t>
            </a:r>
            <a:r>
              <a:rPr lang="zh-CN" altLang="en-US" sz="2000"/>
              <a:t>，一个</a:t>
            </a:r>
            <a:r>
              <a:rPr lang="en-US" altLang="zh-CN" sz="2000"/>
              <a:t>A</a:t>
            </a:r>
            <a:r>
              <a:rPr lang="zh-CN" altLang="en-US" sz="2000"/>
              <a:t>参与正向计算，另一个</a:t>
            </a:r>
            <a:r>
              <a:rPr lang="en-US" altLang="zh-CN" sz="2000"/>
              <a:t>A'</a:t>
            </a:r>
            <a:r>
              <a:rPr lang="zh-CN" altLang="en-US" sz="2000"/>
              <a:t>参与反向计算。最终的输出值</a:t>
            </a:r>
            <a:r>
              <a:rPr lang="en-US" altLang="zh-CN" sz="2000"/>
              <a:t>y</a:t>
            </a:r>
            <a:r>
              <a:rPr lang="en-US" altLang="zh-CN" sz="2000" baseline="-25000"/>
              <a:t>2</a:t>
            </a:r>
            <a:r>
              <a:rPr lang="zh-CN" altLang="en-US" sz="2000"/>
              <a:t>取决于</a:t>
            </a:r>
            <a:r>
              <a:rPr lang="en-US" altLang="zh-CN" sz="2000">
                <a:sym typeface="+mn-ea"/>
              </a:rPr>
              <a:t>A</a:t>
            </a:r>
            <a:r>
              <a:rPr lang="en-US" altLang="zh-CN" sz="2000" baseline="-25000">
                <a:sym typeface="+mn-ea"/>
              </a:rPr>
              <a:t>2</a:t>
            </a:r>
            <a:r>
              <a:rPr lang="zh-CN" altLang="en-US" sz="2000">
                <a:sym typeface="+mn-ea"/>
              </a:rPr>
              <a:t>和</a:t>
            </a:r>
            <a:r>
              <a:rPr lang="en-US" altLang="zh-CN" sz="2000">
                <a:sym typeface="+mn-ea"/>
              </a:rPr>
              <a:t>A'</a:t>
            </a:r>
            <a:r>
              <a:rPr lang="en-US" altLang="zh-CN" sz="2000" baseline="-25000">
                <a:sym typeface="+mn-ea"/>
              </a:rPr>
              <a:t>2</a:t>
            </a:r>
            <a:r>
              <a:rPr lang="zh-CN" altLang="en-US" sz="2000">
                <a:sym typeface="+mn-ea"/>
              </a:rPr>
              <a:t>：</a:t>
            </a:r>
            <a:endParaRPr lang="zh-CN" altLang="en-US" sz="2000">
              <a:sym typeface="+mn-ea"/>
            </a:endParaRPr>
          </a:p>
        </p:txBody>
      </p:sp>
      <p:pic>
        <p:nvPicPr>
          <p:cNvPr id="4" name="图片 3" descr="RNN4"/>
          <p:cNvPicPr>
            <a:picLocks noChangeAspect="1"/>
          </p:cNvPicPr>
          <p:nvPr/>
        </p:nvPicPr>
        <p:blipFill>
          <a:blip r:embed="rId1"/>
          <a:stretch>
            <a:fillRect/>
          </a:stretch>
        </p:blipFill>
        <p:spPr>
          <a:xfrm>
            <a:off x="638810" y="868045"/>
            <a:ext cx="6722110" cy="2350770"/>
          </a:xfrm>
          <a:prstGeom prst="rect">
            <a:avLst/>
          </a:prstGeom>
        </p:spPr>
      </p:pic>
      <p:graphicFrame>
        <p:nvGraphicFramePr>
          <p:cNvPr id="5" name="对象 4"/>
          <p:cNvGraphicFramePr/>
          <p:nvPr/>
        </p:nvGraphicFramePr>
        <p:xfrm>
          <a:off x="5188585" y="3787775"/>
          <a:ext cx="2279015" cy="408940"/>
        </p:xfrm>
        <a:graphic>
          <a:graphicData uri="http://schemas.openxmlformats.org/presentationml/2006/ole">
            <mc:AlternateContent xmlns:mc="http://schemas.openxmlformats.org/markup-compatibility/2006">
              <mc:Choice xmlns:v="urn:schemas-microsoft-com:vml" Requires="v">
                <p:oleObj spid="_x0000_s6" name="" r:id="rId2" imgW="1752600" imgH="274320" progId="Paint.Picture">
                  <p:embed/>
                </p:oleObj>
              </mc:Choice>
              <mc:Fallback>
                <p:oleObj name="" r:id="rId2" imgW="1752600" imgH="274320" progId="Paint.Picture">
                  <p:embed/>
                  <p:pic>
                    <p:nvPicPr>
                      <p:cNvPr id="0" name="图片 5"/>
                      <p:cNvPicPr/>
                      <p:nvPr/>
                    </p:nvPicPr>
                    <p:blipFill>
                      <a:blip r:embed="rId3"/>
                      <a:stretch>
                        <a:fillRect/>
                      </a:stretch>
                    </p:blipFill>
                    <p:spPr>
                      <a:xfrm>
                        <a:off x="5188585" y="3787775"/>
                        <a:ext cx="2279015" cy="408940"/>
                      </a:xfrm>
                      <a:prstGeom prst="rect">
                        <a:avLst/>
                      </a:prstGeom>
                    </p:spPr>
                  </p:pic>
                </p:oleObj>
              </mc:Fallback>
            </mc:AlternateContent>
          </a:graphicData>
        </a:graphic>
      </p:graphicFrame>
      <p:graphicFrame>
        <p:nvGraphicFramePr>
          <p:cNvPr id="7" name="对象 6"/>
          <p:cNvGraphicFramePr/>
          <p:nvPr/>
        </p:nvGraphicFramePr>
        <p:xfrm>
          <a:off x="2584450" y="4196715"/>
          <a:ext cx="2009775" cy="641985"/>
        </p:xfrm>
        <a:graphic>
          <a:graphicData uri="http://schemas.openxmlformats.org/presentationml/2006/ole">
            <mc:AlternateContent xmlns:mc="http://schemas.openxmlformats.org/markup-compatibility/2006">
              <mc:Choice xmlns:v="urn:schemas-microsoft-com:vml" Requires="v">
                <p:oleObj spid="_x0000_s8" name="" r:id="rId4" imgW="1828800" imgH="533400" progId="Paint.Picture">
                  <p:embed/>
                </p:oleObj>
              </mc:Choice>
              <mc:Fallback>
                <p:oleObj name="" r:id="rId4" imgW="1828800" imgH="533400" progId="Paint.Picture">
                  <p:embed/>
                  <p:pic>
                    <p:nvPicPr>
                      <p:cNvPr id="0" name="图片 7"/>
                      <p:cNvPicPr/>
                      <p:nvPr/>
                    </p:nvPicPr>
                    <p:blipFill>
                      <a:blip r:embed="rId5"/>
                      <a:stretch>
                        <a:fillRect/>
                      </a:stretch>
                    </p:blipFill>
                    <p:spPr>
                      <a:xfrm>
                        <a:off x="2584450" y="4196715"/>
                        <a:ext cx="2009775" cy="641985"/>
                      </a:xfrm>
                      <a:prstGeom prst="rect">
                        <a:avLst/>
                      </a:prstGeom>
                    </p:spPr>
                  </p:pic>
                </p:oleObj>
              </mc:Fallback>
            </mc:AlternateContent>
          </a:graphicData>
        </a:graphic>
      </p:graphicFrame>
      <p:graphicFrame>
        <p:nvGraphicFramePr>
          <p:cNvPr id="9" name="对象 8"/>
          <p:cNvGraphicFramePr/>
          <p:nvPr/>
        </p:nvGraphicFramePr>
        <p:xfrm>
          <a:off x="970280" y="5013960"/>
          <a:ext cx="2759710" cy="1228090"/>
        </p:xfrm>
        <a:graphic>
          <a:graphicData uri="http://schemas.openxmlformats.org/presentationml/2006/ole">
            <mc:AlternateContent xmlns:mc="http://schemas.openxmlformats.org/markup-compatibility/2006">
              <mc:Choice xmlns:v="urn:schemas-microsoft-com:vml" Requires="v">
                <p:oleObj spid="_x0000_s10" name="" r:id="rId6" imgW="1866900" imgH="830580" progId="Paint.Picture">
                  <p:embed/>
                </p:oleObj>
              </mc:Choice>
              <mc:Fallback>
                <p:oleObj name="" r:id="rId6" imgW="1866900" imgH="830580" progId="Paint.Picture">
                  <p:embed/>
                  <p:pic>
                    <p:nvPicPr>
                      <p:cNvPr id="0" name="图片 9"/>
                      <p:cNvPicPr/>
                      <p:nvPr/>
                    </p:nvPicPr>
                    <p:blipFill>
                      <a:blip r:embed="rId7"/>
                      <a:stretch>
                        <a:fillRect/>
                      </a:stretch>
                    </p:blipFill>
                    <p:spPr>
                      <a:xfrm>
                        <a:off x="970280" y="5013960"/>
                        <a:ext cx="2759710" cy="1228090"/>
                      </a:xfrm>
                      <a:prstGeom prst="rect">
                        <a:avLst/>
                      </a:prstGeom>
                    </p:spPr>
                  </p:pic>
                </p:oleObj>
              </mc:Fallback>
            </mc:AlternateContent>
          </a:graphicData>
        </a:graphic>
      </p:graphicFrame>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双向循环神经网络</a:t>
            </a:r>
            <a:endParaRPr lang="zh-CN" altLang="en-US"/>
          </a:p>
        </p:txBody>
      </p:sp>
      <p:sp>
        <p:nvSpPr>
          <p:cNvPr id="3" name="内容占位符 2"/>
          <p:cNvSpPr>
            <a:spLocks noGrp="1"/>
          </p:cNvSpPr>
          <p:nvPr>
            <p:ph idx="1"/>
          </p:nvPr>
        </p:nvSpPr>
        <p:spPr>
          <a:xfrm>
            <a:off x="250825" y="1015365"/>
            <a:ext cx="8642350" cy="2580640"/>
          </a:xfrm>
        </p:spPr>
        <p:txBody>
          <a:bodyPr/>
          <a:p>
            <a:r>
              <a:rPr sz="2400"/>
              <a:t>双向RNN需要的内存是单向RNN的两倍，因为在同一时间点，双向RNN需要保存两个方向上的权重参数，在分类的时候，需要同时输入两个隐藏层输出的信息。</a:t>
            </a:r>
            <a:endParaRPr sz="2400"/>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LSTM</a:t>
            </a:r>
            <a:endParaRPr lang="en-US" altLang="zh-CN"/>
          </a:p>
        </p:txBody>
      </p:sp>
      <p:sp>
        <p:nvSpPr>
          <p:cNvPr id="3" name="内容占位符 2"/>
          <p:cNvSpPr>
            <a:spLocks noGrp="1"/>
          </p:cNvSpPr>
          <p:nvPr>
            <p:ph idx="1"/>
          </p:nvPr>
        </p:nvSpPr>
        <p:spPr/>
        <p:txBody>
          <a:bodyPr/>
          <a:p>
            <a:r>
              <a:rPr lang="zh-CN" altLang="en-US" sz="2000"/>
              <a:t>有的时候，我们只需要最近的一些信息就可以很好的预测当前的任务。</a:t>
            </a:r>
            <a:endParaRPr lang="zh-CN" altLang="en-US" sz="2000"/>
          </a:p>
          <a:p>
            <a:pPr lvl="1"/>
            <a:r>
              <a:rPr lang="zh-CN" altLang="en-US" sz="1855"/>
              <a:t>比如在语言模型里，我们需要预测”白云飘浮在（天空）” 的下一个单词，我们很容易根据之前的这几个此就可以预测最可能的词是”天空”。我们要预测的h3 需要的信息x0, x1 距离不是太远。</a:t>
            </a:r>
            <a:endParaRPr lang="zh-CN" altLang="en-US" sz="1855"/>
          </a:p>
          <a:p>
            <a:endParaRPr lang="zh-CN" altLang="en-US" sz="2000"/>
          </a:p>
          <a:p>
            <a:endParaRPr lang="zh-CN" altLang="en-US" sz="2000"/>
          </a:p>
          <a:p>
            <a:endParaRPr lang="zh-CN" altLang="en-US" sz="2000"/>
          </a:p>
          <a:p>
            <a:endParaRPr lang="zh-CN" altLang="en-US" sz="2000"/>
          </a:p>
        </p:txBody>
      </p:sp>
      <p:pic>
        <p:nvPicPr>
          <p:cNvPr id="4" name="图片 3" descr="RNN5"/>
          <p:cNvPicPr>
            <a:picLocks noChangeAspect="1"/>
          </p:cNvPicPr>
          <p:nvPr/>
        </p:nvPicPr>
        <p:blipFill>
          <a:blip r:embed="rId1"/>
          <a:stretch>
            <a:fillRect/>
          </a:stretch>
        </p:blipFill>
        <p:spPr>
          <a:xfrm>
            <a:off x="1470025" y="2656205"/>
            <a:ext cx="5807075" cy="2360930"/>
          </a:xfrm>
          <a:prstGeom prst="rect">
            <a:avLst/>
          </a:prstGeom>
        </p:spPr>
      </p:pic>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循环神经网络(Recurrent Neural Network)</a:t>
            </a:r>
            <a:endParaRPr lang="zh-CN" altLang="en-US"/>
          </a:p>
        </p:txBody>
      </p:sp>
      <p:sp>
        <p:nvSpPr>
          <p:cNvPr id="3" name="内容占位符 2"/>
          <p:cNvSpPr>
            <a:spLocks noGrp="1"/>
          </p:cNvSpPr>
          <p:nvPr>
            <p:ph idx="1"/>
          </p:nvPr>
        </p:nvSpPr>
        <p:spPr/>
        <p:txBody>
          <a:bodyPr/>
          <a:p>
            <a:r>
              <a:rPr lang="zh-CN" altLang="en-US"/>
              <a:t>全连接神经网络和卷积神经网络</a:t>
            </a:r>
            <a:endParaRPr lang="zh-CN" altLang="en-US"/>
          </a:p>
          <a:p>
            <a:pPr lvl="1"/>
            <a:r>
              <a:rPr lang="zh-CN" altLang="en-US"/>
              <a:t>只能单独的取处理一个个的输入，前一个输入和后一个输入是完全没有关系的。</a:t>
            </a:r>
            <a:endParaRPr lang="zh-CN" altLang="en-US"/>
          </a:p>
          <a:p>
            <a:pPr lvl="1"/>
            <a:r>
              <a:rPr lang="zh-CN" altLang="en-US"/>
              <a:t>但是，某些任务需要能够更好的处理序列的信息，即前面的输入和后面的输入是有关系的。</a:t>
            </a:r>
            <a:endParaRPr lang="zh-CN" altLang="en-US"/>
          </a:p>
          <a:p>
            <a:pPr lvl="2"/>
            <a:r>
              <a:rPr lang="zh-CN" altLang="en-US"/>
              <a:t>理解一句话意思时，孤立的理解这句话的每个词是不够的，需要处理这些词连接起来的整个序列；</a:t>
            </a:r>
            <a:endParaRPr lang="zh-CN" altLang="en-US"/>
          </a:p>
          <a:p>
            <a:pPr lvl="2"/>
            <a:r>
              <a:rPr lang="zh-CN" altLang="en-US"/>
              <a:t>当处理视频的时候，也不能只单独的去分析每一帧，而要分析这些帧连接起来的整个序列。</a:t>
            </a:r>
            <a:endParaRPr lang="zh-CN" altLang="en-US"/>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LSTM</a:t>
            </a:r>
            <a:endParaRPr lang="en-US" altLang="zh-CN"/>
          </a:p>
        </p:txBody>
      </p:sp>
      <p:sp>
        <p:nvSpPr>
          <p:cNvPr id="3" name="内容占位符 2"/>
          <p:cNvSpPr>
            <a:spLocks noGrp="1"/>
          </p:cNvSpPr>
          <p:nvPr>
            <p:ph idx="1"/>
          </p:nvPr>
        </p:nvSpPr>
        <p:spPr/>
        <p:txBody>
          <a:bodyPr/>
          <a:p>
            <a:r>
              <a:rPr lang="zh-CN" altLang="en-US" sz="2000"/>
              <a:t>但是有的时候我们需要更多的上下文信息来预测。</a:t>
            </a:r>
            <a:endParaRPr lang="zh-CN" altLang="en-US" sz="2000"/>
          </a:p>
          <a:p>
            <a:pPr lvl="1"/>
            <a:r>
              <a:rPr lang="zh-CN" altLang="en-US" sz="1855"/>
              <a:t>比如</a:t>
            </a:r>
            <a:r>
              <a:rPr lang="en-US" altLang="zh-CN" sz="1855"/>
              <a:t>“</a:t>
            </a:r>
            <a:r>
              <a:rPr lang="zh-CN" altLang="en-US" sz="1855"/>
              <a:t>我从小生长在四川……我会讲流利的 (四川话)”。最近的信息</a:t>
            </a:r>
            <a:r>
              <a:rPr lang="en-US" altLang="zh-CN" sz="1855"/>
              <a:t>“</a:t>
            </a:r>
            <a:r>
              <a:rPr lang="zh-CN" altLang="en-US" sz="1850">
                <a:sym typeface="+mn-ea"/>
              </a:rPr>
              <a:t>我会讲流利的</a:t>
            </a:r>
            <a:r>
              <a:rPr lang="zh-CN" altLang="en-US" sz="1855"/>
              <a:t>” 暗示后面很可能是一种语言，但是我们无法确定是哪种语言，除非我们有更久之前的上下文</a:t>
            </a:r>
            <a:r>
              <a:rPr lang="en-US" altLang="zh-CN" sz="1855"/>
              <a:t>“</a:t>
            </a:r>
            <a:r>
              <a:rPr lang="zh-CN" altLang="en-US" sz="1850">
                <a:sym typeface="+mn-ea"/>
              </a:rPr>
              <a:t>我从小生长在四川</a:t>
            </a:r>
            <a:r>
              <a:rPr lang="zh-CN" altLang="en-US" sz="1855"/>
              <a:t>”。</a:t>
            </a:r>
            <a:endParaRPr lang="zh-CN" altLang="en-US" sz="1855"/>
          </a:p>
          <a:p>
            <a:pPr lvl="1"/>
            <a:r>
              <a:rPr lang="zh-CN" altLang="en-US" sz="1855"/>
              <a:t>因此为了准确的预测，我们可能需要依赖很长距离的上下文。如图所示，为了预测x</a:t>
            </a:r>
            <a:r>
              <a:rPr lang="zh-CN" altLang="en-US" sz="1855" baseline="-25000"/>
              <a:t>t+1</a:t>
            </a:r>
            <a:r>
              <a:rPr lang="zh-CN" altLang="en-US" sz="1855"/>
              <a:t>，我们需要很远的x</a:t>
            </a:r>
            <a:r>
              <a:rPr lang="zh-CN" altLang="en-US" sz="1855" baseline="-25000"/>
              <a:t>0</a:t>
            </a:r>
            <a:r>
              <a:rPr lang="zh-CN" altLang="en-US" sz="1855"/>
              <a:t>, x</a:t>
            </a:r>
            <a:r>
              <a:rPr lang="zh-CN" altLang="en-US" sz="1855" baseline="-25000"/>
              <a:t>1</a:t>
            </a:r>
            <a:r>
              <a:rPr lang="zh-CN" altLang="en-US" sz="1855"/>
              <a:t>。理论上，如果我们的参数学得足够好，RNN 是可以学习到这种长距离依赖关系的。但是很不幸的是，在实际应用中RNN 很难学到。</a:t>
            </a:r>
            <a:endParaRPr lang="zh-CN" altLang="en-US" sz="1855"/>
          </a:p>
          <a:p>
            <a:endParaRPr lang="zh-CN" altLang="en-US" sz="2000"/>
          </a:p>
        </p:txBody>
      </p:sp>
      <p:pic>
        <p:nvPicPr>
          <p:cNvPr id="5" name="图片 4" descr="RNN6"/>
          <p:cNvPicPr>
            <a:picLocks noChangeAspect="1"/>
          </p:cNvPicPr>
          <p:nvPr/>
        </p:nvPicPr>
        <p:blipFill>
          <a:blip r:embed="rId1"/>
          <a:stretch>
            <a:fillRect/>
          </a:stretch>
        </p:blipFill>
        <p:spPr>
          <a:xfrm>
            <a:off x="1280795" y="3707130"/>
            <a:ext cx="6438900" cy="1876425"/>
          </a:xfrm>
          <a:prstGeom prst="rect">
            <a:avLst/>
          </a:prstGeom>
        </p:spPr>
      </p:pic>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LSTM</a:t>
            </a:r>
            <a:endParaRPr lang="en-US" altLang="zh-CN"/>
          </a:p>
        </p:txBody>
      </p:sp>
      <p:sp>
        <p:nvSpPr>
          <p:cNvPr id="3" name="内容占位符 2"/>
          <p:cNvSpPr>
            <a:spLocks noGrp="1"/>
          </p:cNvSpPr>
          <p:nvPr>
            <p:ph idx="1"/>
          </p:nvPr>
        </p:nvSpPr>
        <p:spPr/>
        <p:txBody>
          <a:bodyPr/>
          <a:p>
            <a:r>
              <a:rPr lang="en-US" altLang="zh-CN"/>
              <a:t>RNN</a:t>
            </a:r>
            <a:endParaRPr lang="en-US" altLang="zh-CN"/>
          </a:p>
          <a:p>
            <a:endParaRPr lang="en-US" altLang="zh-CN"/>
          </a:p>
          <a:p>
            <a:endParaRPr lang="en-US" altLang="zh-CN"/>
          </a:p>
          <a:p>
            <a:endParaRPr lang="en-US" altLang="zh-CN"/>
          </a:p>
          <a:p>
            <a:r>
              <a:rPr lang="en-US" altLang="zh-CN"/>
              <a:t>LSTM</a:t>
            </a:r>
            <a:endParaRPr lang="en-US" altLang="zh-CN"/>
          </a:p>
        </p:txBody>
      </p:sp>
      <p:pic>
        <p:nvPicPr>
          <p:cNvPr id="4" name="图片 3" descr="RNN7"/>
          <p:cNvPicPr>
            <a:picLocks noChangeAspect="1"/>
          </p:cNvPicPr>
          <p:nvPr/>
        </p:nvPicPr>
        <p:blipFill>
          <a:blip r:embed="rId1"/>
          <a:stretch>
            <a:fillRect/>
          </a:stretch>
        </p:blipFill>
        <p:spPr>
          <a:xfrm>
            <a:off x="1814195" y="908050"/>
            <a:ext cx="6505575" cy="2457450"/>
          </a:xfrm>
          <a:prstGeom prst="rect">
            <a:avLst/>
          </a:prstGeom>
        </p:spPr>
      </p:pic>
      <p:pic>
        <p:nvPicPr>
          <p:cNvPr id="5" name="图片 4" descr="LSTM1"/>
          <p:cNvPicPr>
            <a:picLocks noChangeAspect="1"/>
          </p:cNvPicPr>
          <p:nvPr/>
        </p:nvPicPr>
        <p:blipFill>
          <a:blip r:embed="rId2"/>
          <a:stretch>
            <a:fillRect/>
          </a:stretch>
        </p:blipFill>
        <p:spPr>
          <a:xfrm>
            <a:off x="1814195" y="3564255"/>
            <a:ext cx="6496050" cy="2486025"/>
          </a:xfrm>
          <a:prstGeom prst="rect">
            <a:avLst/>
          </a:prstGeom>
        </p:spPr>
      </p:pic>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LSTM2"/>
          <p:cNvPicPr>
            <a:picLocks noChangeAspect="1"/>
          </p:cNvPicPr>
          <p:nvPr/>
        </p:nvPicPr>
        <p:blipFill>
          <a:blip r:embed="rId1"/>
          <a:stretch>
            <a:fillRect/>
          </a:stretch>
        </p:blipFill>
        <p:spPr>
          <a:xfrm>
            <a:off x="5991225" y="1115695"/>
            <a:ext cx="3152775" cy="4772025"/>
          </a:xfrm>
          <a:prstGeom prst="rect">
            <a:avLst/>
          </a:prstGeom>
        </p:spPr>
      </p:pic>
      <p:sp>
        <p:nvSpPr>
          <p:cNvPr id="2" name="标题 1"/>
          <p:cNvSpPr>
            <a:spLocks noGrp="1"/>
          </p:cNvSpPr>
          <p:nvPr>
            <p:ph type="title"/>
          </p:nvPr>
        </p:nvSpPr>
        <p:spPr/>
        <p:txBody>
          <a:bodyPr/>
          <a:p>
            <a:r>
              <a:rPr lang="en-US" altLang="zh-CN"/>
              <a:t>LSTM</a:t>
            </a:r>
            <a:endParaRPr lang="en-US" altLang="zh-CN"/>
          </a:p>
        </p:txBody>
      </p:sp>
      <p:sp>
        <p:nvSpPr>
          <p:cNvPr id="3" name="内容占位符 2"/>
          <p:cNvSpPr>
            <a:spLocks noGrp="1"/>
          </p:cNvSpPr>
          <p:nvPr>
            <p:ph idx="1"/>
          </p:nvPr>
        </p:nvSpPr>
        <p:spPr>
          <a:xfrm>
            <a:off x="250825" y="908050"/>
            <a:ext cx="5741035" cy="5400675"/>
          </a:xfrm>
        </p:spPr>
        <p:txBody>
          <a:bodyPr/>
          <a:p>
            <a:r>
              <a:rPr lang="en-US" altLang="zh-CN" sz="2400"/>
              <a:t>中间有一个cell（细胞）</a:t>
            </a:r>
            <a:endParaRPr lang="en-US" altLang="zh-CN" sz="2400"/>
          </a:p>
          <a:p>
            <a:pPr lvl="1"/>
            <a:r>
              <a:rPr lang="en-US" altLang="zh-CN" sz="2225"/>
              <a:t>LSTM用于判断信息是否有用的“处理器”。</a:t>
            </a:r>
            <a:endParaRPr lang="en-US" altLang="zh-CN" sz="2225"/>
          </a:p>
          <a:p>
            <a:r>
              <a:rPr lang="en-US" altLang="zh-CN" sz="2400"/>
              <a:t>cell旁边被放置了三扇门</a:t>
            </a:r>
            <a:endParaRPr lang="en-US" altLang="zh-CN" sz="2400"/>
          </a:p>
          <a:p>
            <a:pPr lvl="1"/>
            <a:r>
              <a:rPr lang="en-US" altLang="zh-CN" sz="2400"/>
              <a:t>分别是输入门（Input Gate）</a:t>
            </a:r>
            <a:endParaRPr lang="en-US" altLang="zh-CN" sz="2400"/>
          </a:p>
          <a:p>
            <a:pPr lvl="1"/>
            <a:r>
              <a:rPr lang="en-US" altLang="zh-CN" sz="2400"/>
              <a:t>遗忘门（Forget Gate）</a:t>
            </a:r>
            <a:endParaRPr lang="en-US" altLang="zh-CN" sz="2400"/>
          </a:p>
          <a:p>
            <a:pPr lvl="1"/>
            <a:r>
              <a:rPr lang="en-US" altLang="zh-CN" sz="2400"/>
              <a:t>输出门（Output Gate）</a:t>
            </a:r>
            <a:endParaRPr lang="en-US" altLang="zh-CN" sz="2400"/>
          </a:p>
          <a:p>
            <a:pPr lvl="0"/>
            <a:r>
              <a:rPr lang="en-US" altLang="zh-CN" sz="2400"/>
              <a:t>一个信息进入LSTM的网络当中，可以根据规则来判断是否有用，只有符合要求的信息才会被留下，不符合的信息则会通过遗忘门被遗忘</a:t>
            </a:r>
            <a:endParaRPr lang="en-US" altLang="zh-CN" sz="2400"/>
          </a:p>
          <a:p>
            <a:endParaRPr lang="en-US" altLang="zh-CN" sz="2400"/>
          </a:p>
        </p:txBody>
      </p:sp>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LSTM</a:t>
            </a:r>
            <a:endParaRPr lang="en-US" altLang="zh-CN"/>
          </a:p>
        </p:txBody>
      </p:sp>
      <p:sp>
        <p:nvSpPr>
          <p:cNvPr id="3" name="内容占位符 2"/>
          <p:cNvSpPr>
            <a:spLocks noGrp="1"/>
          </p:cNvSpPr>
          <p:nvPr>
            <p:ph idx="1"/>
          </p:nvPr>
        </p:nvSpPr>
        <p:spPr>
          <a:xfrm>
            <a:off x="250825" y="765175"/>
            <a:ext cx="8642350" cy="5400675"/>
          </a:xfrm>
        </p:spPr>
        <p:txBody>
          <a:bodyPr/>
          <a:p>
            <a:r>
              <a:rPr lang="zh-CN" altLang="en-US" sz="2400"/>
              <a:t>小明刚吃完米饭，现在准备要吃水果，然后拿起了一个（）</a:t>
            </a:r>
            <a:endParaRPr lang="zh-CN" altLang="en-US" sz="2400"/>
          </a:p>
          <a:p>
            <a:pPr lvl="1"/>
            <a:r>
              <a:rPr lang="zh-CN" altLang="en-US" sz="2400"/>
              <a:t>（1）遗忘门（Forget Gate）</a:t>
            </a:r>
            <a:endParaRPr lang="zh-CN" altLang="en-US" sz="2400"/>
          </a:p>
          <a:p>
            <a:pPr lvl="2"/>
            <a:r>
              <a:rPr lang="zh-CN" altLang="en-US" sz="2000"/>
              <a:t>该门的示意图如下，该门会读取h</a:t>
            </a:r>
            <a:r>
              <a:rPr lang="zh-CN" altLang="en-US" sz="2000" baseline="-25000"/>
              <a:t>t-1</a:t>
            </a:r>
            <a:r>
              <a:rPr lang="zh-CN" altLang="en-US" sz="2000"/>
              <a:t>和x</a:t>
            </a:r>
            <a:r>
              <a:rPr lang="zh-CN" altLang="en-US" sz="2000" baseline="-25000"/>
              <a:t>t</a:t>
            </a:r>
            <a:r>
              <a:rPr lang="zh-CN" altLang="en-US" sz="2000"/>
              <a:t>的信息，通过sigmoid层输出一个介于0 到 1 之间的数值，作为给每个在细胞状态C</a:t>
            </a:r>
            <a:r>
              <a:rPr lang="zh-CN" altLang="en-US" sz="2000" baseline="-25000"/>
              <a:t>t-1</a:t>
            </a:r>
            <a:r>
              <a:rPr lang="zh-CN" altLang="en-US" sz="2000"/>
              <a:t>中的数字，0 表示“完全舍弃”，1 表示“完全保留”。</a:t>
            </a:r>
            <a:endParaRPr lang="zh-CN" altLang="en-US" sz="2000"/>
          </a:p>
          <a:p>
            <a:pPr lvl="2"/>
            <a:endParaRPr lang="zh-CN" altLang="en-US" sz="2000"/>
          </a:p>
          <a:p>
            <a:pPr lvl="2"/>
            <a:endParaRPr lang="zh-CN" altLang="en-US" sz="2000"/>
          </a:p>
          <a:p>
            <a:pPr lvl="2"/>
            <a:endParaRPr lang="zh-CN" altLang="en-US" sz="2000"/>
          </a:p>
          <a:p>
            <a:pPr lvl="2"/>
            <a:endParaRPr lang="zh-CN" altLang="en-US" sz="2000"/>
          </a:p>
          <a:p>
            <a:pPr lvl="2"/>
            <a:endParaRPr lang="zh-CN" altLang="en-US" sz="2000"/>
          </a:p>
          <a:p>
            <a:pPr lvl="2"/>
            <a:r>
              <a:rPr lang="zh-CN" altLang="en-US" sz="2000"/>
              <a:t>“小明刚吃完米饭”，这句话主语是“小明”，宾语是“米饭”，下一句话“现在准备要吃水果”，这时宾语已经变成了新的词“水果”，那第三句话要预测的词，就是跟“水果”有关了，跟“米饭”已经没有什么关系，因此，这时便可以利用“遗忘门”将“米饭”遗忘掉</a:t>
            </a:r>
            <a:endParaRPr lang="zh-CN" altLang="en-US" sz="2000"/>
          </a:p>
          <a:p>
            <a:pPr lvl="2"/>
            <a:endParaRPr lang="zh-CN" altLang="en-US" sz="2000"/>
          </a:p>
        </p:txBody>
      </p:sp>
      <p:pic>
        <p:nvPicPr>
          <p:cNvPr id="4" name="图片 3" descr="LSTM4"/>
          <p:cNvPicPr>
            <a:picLocks noChangeAspect="1"/>
          </p:cNvPicPr>
          <p:nvPr/>
        </p:nvPicPr>
        <p:blipFill>
          <a:blip r:embed="rId1"/>
          <a:stretch>
            <a:fillRect/>
          </a:stretch>
        </p:blipFill>
        <p:spPr>
          <a:xfrm>
            <a:off x="1919605" y="2634615"/>
            <a:ext cx="5305425" cy="1876425"/>
          </a:xfrm>
          <a:prstGeom prst="rect">
            <a:avLst/>
          </a:prstGeom>
        </p:spPr>
      </p:pic>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LSTM</a:t>
            </a:r>
            <a:endParaRPr lang="en-US" altLang="zh-CN"/>
          </a:p>
        </p:txBody>
      </p:sp>
      <p:sp>
        <p:nvSpPr>
          <p:cNvPr id="3" name="内容占位符 2"/>
          <p:cNvSpPr>
            <a:spLocks noGrp="1"/>
          </p:cNvSpPr>
          <p:nvPr>
            <p:ph idx="1"/>
          </p:nvPr>
        </p:nvSpPr>
        <p:spPr>
          <a:xfrm>
            <a:off x="250825" y="765175"/>
            <a:ext cx="8642350" cy="5400675"/>
          </a:xfrm>
        </p:spPr>
        <p:txBody>
          <a:bodyPr/>
          <a:p>
            <a:r>
              <a:rPr lang="zh-CN" altLang="en-US" sz="2400"/>
              <a:t>小明刚吃完米饭，现在准备要吃水果，然后拿起了一个（）</a:t>
            </a:r>
            <a:endParaRPr lang="zh-CN" altLang="en-US" sz="2400"/>
          </a:p>
          <a:p>
            <a:pPr lvl="1"/>
            <a:r>
              <a:rPr lang="zh-CN" altLang="en-US" sz="2400"/>
              <a:t>（2）输入门（Input Gate）</a:t>
            </a:r>
            <a:endParaRPr lang="zh-CN" altLang="en-US" sz="2400"/>
          </a:p>
          <a:p>
            <a:pPr lvl="2"/>
            <a:r>
              <a:rPr lang="zh-CN" altLang="en-US" sz="2120"/>
              <a:t>下一步是确定什么样的新信息被存放在细胞状态中。这里包含两部分：</a:t>
            </a:r>
            <a:endParaRPr lang="zh-CN" altLang="en-US" sz="2120"/>
          </a:p>
          <a:p>
            <a:pPr lvl="3"/>
            <a:r>
              <a:rPr lang="zh-CN" altLang="en-US" sz="1840"/>
              <a:t>首先是经过“输入门”，这一层是决定我们将要更新什么值；然后，一个 tanh 层创建一个新的候选值向量，加入到状态中</a:t>
            </a:r>
            <a:endParaRPr lang="zh-CN" altLang="en-US" sz="1840"/>
          </a:p>
          <a:p>
            <a:pPr lvl="3"/>
            <a:endParaRPr lang="zh-CN" altLang="en-US" sz="1840"/>
          </a:p>
          <a:p>
            <a:pPr lvl="3"/>
            <a:endParaRPr lang="zh-CN" altLang="en-US" sz="1840"/>
          </a:p>
          <a:p>
            <a:pPr lvl="3"/>
            <a:endParaRPr lang="zh-CN" altLang="en-US" sz="1840"/>
          </a:p>
          <a:p>
            <a:pPr lvl="3"/>
            <a:endParaRPr lang="zh-CN" altLang="en-US" sz="1840"/>
          </a:p>
          <a:p>
            <a:pPr lvl="3"/>
            <a:endParaRPr lang="zh-CN" altLang="en-US" sz="1840"/>
          </a:p>
          <a:p>
            <a:pPr lvl="3"/>
            <a:endParaRPr lang="zh-CN" altLang="en-US" sz="1840"/>
          </a:p>
          <a:p>
            <a:pPr lvl="3"/>
            <a:r>
              <a:rPr lang="zh-CN" altLang="en-US" sz="1840"/>
              <a:t>希望将新的代词“水果”增加到细胞状态中，来替代旧的需要忘记的代词“米饭”。</a:t>
            </a:r>
            <a:endParaRPr lang="zh-CN" altLang="en-US" sz="2000"/>
          </a:p>
          <a:p>
            <a:pPr lvl="2"/>
            <a:endParaRPr lang="zh-CN" altLang="en-US" sz="2000"/>
          </a:p>
          <a:p>
            <a:pPr lvl="2"/>
            <a:endParaRPr lang="zh-CN" altLang="en-US" sz="2000"/>
          </a:p>
        </p:txBody>
      </p:sp>
      <p:pic>
        <p:nvPicPr>
          <p:cNvPr id="5" name="图片 4" descr="LSTM3"/>
          <p:cNvPicPr>
            <a:picLocks noChangeAspect="1"/>
          </p:cNvPicPr>
          <p:nvPr/>
        </p:nvPicPr>
        <p:blipFill>
          <a:blip r:embed="rId1"/>
          <a:stretch>
            <a:fillRect/>
          </a:stretch>
        </p:blipFill>
        <p:spPr>
          <a:xfrm>
            <a:off x="2486660" y="3064510"/>
            <a:ext cx="5305425" cy="1828800"/>
          </a:xfrm>
          <a:prstGeom prst="rect">
            <a:avLst/>
          </a:prstGeom>
        </p:spPr>
      </p:pic>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LSTM</a:t>
            </a:r>
            <a:endParaRPr lang="en-US" altLang="zh-CN"/>
          </a:p>
        </p:txBody>
      </p:sp>
      <p:sp>
        <p:nvSpPr>
          <p:cNvPr id="3" name="内容占位符 2"/>
          <p:cNvSpPr>
            <a:spLocks noGrp="1"/>
          </p:cNvSpPr>
          <p:nvPr>
            <p:ph idx="1"/>
          </p:nvPr>
        </p:nvSpPr>
        <p:spPr>
          <a:xfrm>
            <a:off x="250825" y="765175"/>
            <a:ext cx="8642350" cy="5400675"/>
          </a:xfrm>
        </p:spPr>
        <p:txBody>
          <a:bodyPr/>
          <a:p>
            <a:r>
              <a:rPr lang="zh-CN" altLang="en-US" sz="2400"/>
              <a:t>小明刚吃完米饭，现在准备要吃水果，然后拿起了一个（）</a:t>
            </a:r>
            <a:endParaRPr lang="zh-CN" altLang="en-US" sz="2400"/>
          </a:p>
          <a:p>
            <a:pPr lvl="1"/>
            <a:r>
              <a:rPr lang="zh-CN" altLang="en-US" sz="2400"/>
              <a:t>（2）输入门（Input Gate）</a:t>
            </a:r>
            <a:endParaRPr lang="zh-CN" altLang="en-US" sz="2400"/>
          </a:p>
          <a:p>
            <a:pPr lvl="2"/>
            <a:r>
              <a:rPr lang="zh-CN" altLang="en-US" sz="2120"/>
              <a:t>下一步是确定什么样的新信息被存放在细胞状态中。这里包含两部分：</a:t>
            </a:r>
            <a:endParaRPr lang="zh-CN" altLang="en-US" sz="2120"/>
          </a:p>
          <a:p>
            <a:pPr lvl="3"/>
            <a:r>
              <a:rPr lang="zh-CN" altLang="en-US" sz="1840"/>
              <a:t>更新旧细胞的状态，由C</a:t>
            </a:r>
            <a:r>
              <a:rPr lang="zh-CN" altLang="en-US" sz="1840" baseline="-25000"/>
              <a:t>t-1</a:t>
            </a:r>
            <a:r>
              <a:rPr lang="zh-CN" altLang="en-US" sz="1840"/>
              <a:t>更新为C</a:t>
            </a:r>
            <a:r>
              <a:rPr lang="zh-CN" altLang="en-US" sz="1840" baseline="-25000"/>
              <a:t>t</a:t>
            </a:r>
            <a:r>
              <a:rPr lang="zh-CN" altLang="en-US" sz="1840"/>
              <a:t>，更新方式为：（1）把旧状态C</a:t>
            </a:r>
            <a:r>
              <a:rPr lang="zh-CN" altLang="en-US" sz="1840" baseline="-25000"/>
              <a:t>t-1</a:t>
            </a:r>
            <a:r>
              <a:rPr lang="zh-CN" altLang="en-US" sz="1840"/>
              <a:t>与f</a:t>
            </a:r>
            <a:r>
              <a:rPr lang="zh-CN" altLang="en-US" sz="1840" baseline="-25000"/>
              <a:t>t</a:t>
            </a:r>
            <a:r>
              <a:rPr lang="zh-CN" altLang="en-US" sz="1840"/>
              <a:t>相乘（遗忘门，输出遗忘程度，即0到1之间的值），丢弃掉需要丢弃的信息（如遗忘门输出0，则相乘后变成0，该信息就被丢弃了）；（2）然后再加上i</a:t>
            </a:r>
            <a:r>
              <a:rPr lang="zh-CN" altLang="en-US" sz="1840" baseline="-25000"/>
              <a:t>t</a:t>
            </a:r>
            <a:r>
              <a:rPr lang="zh-CN" altLang="en-US" sz="1840"/>
              <a:t>与候选值相乘。这两者合并后就变成一个新的候选值</a:t>
            </a:r>
            <a:endParaRPr lang="zh-CN" altLang="en-US" sz="1840"/>
          </a:p>
          <a:p>
            <a:pPr lvl="3"/>
            <a:endParaRPr lang="zh-CN" altLang="en-US" sz="1840"/>
          </a:p>
          <a:p>
            <a:pPr lvl="3"/>
            <a:endParaRPr lang="zh-CN" altLang="en-US" sz="1840"/>
          </a:p>
          <a:p>
            <a:pPr lvl="3"/>
            <a:endParaRPr lang="zh-CN" altLang="en-US" sz="1840"/>
          </a:p>
          <a:p>
            <a:pPr lvl="3"/>
            <a:endParaRPr lang="zh-CN" altLang="en-US" sz="1840"/>
          </a:p>
          <a:p>
            <a:pPr lvl="3"/>
            <a:endParaRPr lang="zh-CN" altLang="en-US" sz="1840"/>
          </a:p>
          <a:p>
            <a:pPr lvl="3"/>
            <a:endParaRPr lang="zh-CN" altLang="en-US" sz="1840"/>
          </a:p>
          <a:p>
            <a:pPr lvl="3"/>
            <a:r>
              <a:rPr lang="zh-CN" altLang="en-US" sz="1840"/>
              <a:t>根据前面确定的目标，丢弃旧的代词信息（米饭）并添加新的信息（水果）的地方</a:t>
            </a:r>
            <a:endParaRPr lang="zh-CN" altLang="en-US" sz="1840"/>
          </a:p>
        </p:txBody>
      </p:sp>
      <p:pic>
        <p:nvPicPr>
          <p:cNvPr id="4" name="图片 3" descr="lstm5"/>
          <p:cNvPicPr>
            <a:picLocks noChangeAspect="1"/>
          </p:cNvPicPr>
          <p:nvPr/>
        </p:nvPicPr>
        <p:blipFill>
          <a:blip r:embed="rId1"/>
          <a:stretch>
            <a:fillRect/>
          </a:stretch>
        </p:blipFill>
        <p:spPr>
          <a:xfrm>
            <a:off x="2289175" y="3895090"/>
            <a:ext cx="5305425" cy="1933575"/>
          </a:xfrm>
          <a:prstGeom prst="rect">
            <a:avLst/>
          </a:prstGeom>
        </p:spPr>
      </p:pic>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LSTM</a:t>
            </a:r>
            <a:endParaRPr lang="en-US" altLang="zh-CN"/>
          </a:p>
        </p:txBody>
      </p:sp>
      <p:sp>
        <p:nvSpPr>
          <p:cNvPr id="3" name="内容占位符 2"/>
          <p:cNvSpPr>
            <a:spLocks noGrp="1"/>
          </p:cNvSpPr>
          <p:nvPr>
            <p:ph idx="1"/>
          </p:nvPr>
        </p:nvSpPr>
        <p:spPr>
          <a:xfrm>
            <a:off x="250825" y="765175"/>
            <a:ext cx="8642350" cy="5400675"/>
          </a:xfrm>
        </p:spPr>
        <p:txBody>
          <a:bodyPr/>
          <a:p>
            <a:r>
              <a:rPr lang="zh-CN" altLang="en-US" sz="2400"/>
              <a:t>小明刚吃完米饭，现在准备要吃水果，然后拿起了一个（）</a:t>
            </a:r>
            <a:endParaRPr lang="zh-CN" altLang="en-US" sz="2400"/>
          </a:p>
          <a:p>
            <a:pPr lvl="1"/>
            <a:r>
              <a:rPr lang="zh-CN" altLang="en-US" sz="2400"/>
              <a:t>（3）输出门（Output Gate）</a:t>
            </a:r>
            <a:endParaRPr lang="zh-CN" altLang="en-US" sz="2400"/>
          </a:p>
          <a:p>
            <a:pPr lvl="2"/>
            <a:r>
              <a:rPr lang="zh-CN" altLang="en-US" sz="2120"/>
              <a:t>最后我们要确定输出什么值，首先，通过一个sigmoid层来确定细胞状态的哪个部分将要输出出去，接着，把细胞状态通过 tanh 进行处理（得到一个介于-1到1之间的值）并将它和 sigmoid的输出结果相乘，最终将会仅仅输出我们需要的那部分信息。</a:t>
            </a:r>
            <a:endParaRPr lang="zh-CN" altLang="en-US" sz="2120"/>
          </a:p>
          <a:p>
            <a:pPr lvl="2"/>
            <a:endParaRPr lang="zh-CN" altLang="en-US" sz="2120"/>
          </a:p>
          <a:p>
            <a:pPr lvl="2"/>
            <a:endParaRPr lang="zh-CN" altLang="en-US" sz="2120"/>
          </a:p>
          <a:p>
            <a:pPr lvl="2"/>
            <a:endParaRPr lang="zh-CN" altLang="en-US" sz="2120"/>
          </a:p>
          <a:p>
            <a:pPr lvl="2"/>
            <a:endParaRPr lang="zh-CN" altLang="en-US" sz="2120"/>
          </a:p>
          <a:p>
            <a:pPr lvl="2"/>
            <a:r>
              <a:rPr lang="zh-CN" altLang="en-US" sz="2120"/>
              <a:t>因为看到了一个新的代词（水果），可能需要输出与之相关的信息（苹果、梨、香蕉……）</a:t>
            </a:r>
            <a:endParaRPr lang="zh-CN" altLang="en-US" sz="2120"/>
          </a:p>
        </p:txBody>
      </p:sp>
      <p:pic>
        <p:nvPicPr>
          <p:cNvPr id="5" name="图片 4" descr="LSTM6"/>
          <p:cNvPicPr>
            <a:picLocks noChangeAspect="1"/>
          </p:cNvPicPr>
          <p:nvPr/>
        </p:nvPicPr>
        <p:blipFill>
          <a:blip r:embed="rId1"/>
          <a:stretch>
            <a:fillRect/>
          </a:stretch>
        </p:blipFill>
        <p:spPr>
          <a:xfrm>
            <a:off x="2905760" y="3132455"/>
            <a:ext cx="5314950" cy="1800225"/>
          </a:xfrm>
          <a:prstGeom prst="rect">
            <a:avLst/>
          </a:prstGeom>
        </p:spPr>
      </p:pic>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RNN</a:t>
            </a:r>
            <a:r>
              <a:rPr lang="zh-CN" altLang="en-US"/>
              <a:t>的应用领域</a:t>
            </a:r>
            <a:endParaRPr lang="zh-CN" altLang="en-US"/>
          </a:p>
        </p:txBody>
      </p:sp>
      <p:sp>
        <p:nvSpPr>
          <p:cNvPr id="3" name="内容占位符 2"/>
          <p:cNvSpPr>
            <a:spLocks noGrp="1"/>
          </p:cNvSpPr>
          <p:nvPr>
            <p:ph idx="1"/>
          </p:nvPr>
        </p:nvSpPr>
        <p:spPr/>
        <p:txBody>
          <a:bodyPr/>
          <a:p>
            <a:r>
              <a:rPr lang="zh-CN" altLang="en-US"/>
              <a:t>自然语言处理(NLP): 主要有视频处理, 文本生成, 语言模型, 图像处理</a:t>
            </a:r>
            <a:endParaRPr lang="zh-CN" altLang="en-US"/>
          </a:p>
          <a:p>
            <a:r>
              <a:rPr lang="zh-CN" altLang="en-US"/>
              <a:t>机器翻译, 机器写小说</a:t>
            </a:r>
            <a:endParaRPr lang="zh-CN" altLang="en-US"/>
          </a:p>
          <a:p>
            <a:r>
              <a:rPr lang="zh-CN" altLang="en-US"/>
              <a:t>语音识别</a:t>
            </a:r>
            <a:endParaRPr lang="zh-CN" altLang="en-US"/>
          </a:p>
          <a:p>
            <a:r>
              <a:rPr lang="zh-CN" altLang="en-US"/>
              <a:t>图像描述生成</a:t>
            </a:r>
            <a:endParaRPr lang="zh-CN" altLang="en-US"/>
          </a:p>
          <a:p>
            <a:r>
              <a:rPr lang="zh-CN" altLang="en-US"/>
              <a:t>文本相似度计算</a:t>
            </a:r>
            <a:endParaRPr lang="zh-CN" altLang="en-US"/>
          </a:p>
          <a:p>
            <a:r>
              <a:rPr lang="zh-CN" altLang="en-US"/>
              <a:t>音乐推荐、网易考拉商品推荐、Youtube视频推荐等新的应用领域.</a:t>
            </a:r>
            <a:endParaRPr lang="zh-CN" altLang="en-US"/>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RNN</a:t>
            </a:r>
            <a:r>
              <a:rPr lang="zh-CN" altLang="en-US"/>
              <a:t>应用</a:t>
            </a:r>
            <a:r>
              <a:rPr lang="en-US" altLang="zh-CN"/>
              <a:t>——</a:t>
            </a:r>
            <a:r>
              <a:rPr lang="zh-CN" altLang="en-US"/>
              <a:t>写歌词、写诗</a:t>
            </a:r>
            <a:endParaRPr lang="zh-CN" altLang="en-US"/>
          </a:p>
        </p:txBody>
      </p:sp>
      <p:sp>
        <p:nvSpPr>
          <p:cNvPr id="3" name="内容占位符 2"/>
          <p:cNvSpPr>
            <a:spLocks noGrp="1"/>
          </p:cNvSpPr>
          <p:nvPr>
            <p:ph idx="1"/>
          </p:nvPr>
        </p:nvSpPr>
        <p:spPr/>
        <p:txBody>
          <a:bodyPr/>
          <a:p>
            <a:r>
              <a:rPr lang="zh-CN" altLang="en-US">
                <a:hlinkClick r:id="rId1" action="ppaction://hlinkfile"/>
              </a:rPr>
              <a:t>https://github.com/hzy46/Char-RNN-TensorFlow</a:t>
            </a:r>
            <a:endParaRPr lang="zh-CN" altLang="en-US"/>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使用LSTM模型预测股价</a:t>
            </a:r>
            <a:r>
              <a:rPr lang="en-US" altLang="zh-CN"/>
              <a:t>——</a:t>
            </a:r>
            <a:r>
              <a:rPr lang="zh-CN" altLang="en-US"/>
              <a:t>基于Keras</a:t>
            </a:r>
            <a:endParaRPr lang="zh-CN" altLang="en-US"/>
          </a:p>
        </p:txBody>
      </p:sp>
      <p:sp>
        <p:nvSpPr>
          <p:cNvPr id="3" name="内容占位符 2"/>
          <p:cNvSpPr>
            <a:spLocks noGrp="1"/>
          </p:cNvSpPr>
          <p:nvPr>
            <p:ph idx="1"/>
          </p:nvPr>
        </p:nvSpPr>
        <p:spPr/>
        <p:txBody>
          <a:bodyPr/>
          <a:p>
            <a:r>
              <a:rPr lang="zh-CN" altLang="en-US"/>
              <a:t>加载数据集</a:t>
            </a:r>
            <a:endParaRPr lang="zh-CN" altLang="en-US"/>
          </a:p>
          <a:p>
            <a:pPr lvl="1"/>
            <a:r>
              <a:rPr lang="zh-CN" altLang="en-US" sz="2000"/>
              <a:t>dataset_train = pd.read_csv('NSE-TATAGLOBAL.csv')</a:t>
            </a:r>
            <a:endParaRPr lang="zh-CN" altLang="en-US" sz="2000"/>
          </a:p>
          <a:p>
            <a:pPr lvl="1"/>
            <a:r>
              <a:rPr lang="zh-CN" altLang="en-US" sz="2000"/>
              <a:t>training_set = dataset_train.iloc[:,1:2].values</a:t>
            </a:r>
            <a:endParaRPr lang="zh-CN" altLang="en-US" sz="2000"/>
          </a:p>
          <a:p>
            <a:pPr lvl="1"/>
            <a:r>
              <a:rPr lang="zh-CN" altLang="en-US" sz="2000"/>
              <a:t>Open列是股票交易的开盘价，Close列是收盘价，High列是最高价，Low列是最低价</a:t>
            </a:r>
            <a:endParaRPr lang="zh-CN" altLang="en-US" sz="2000"/>
          </a:p>
        </p:txBody>
      </p:sp>
      <p:pic>
        <p:nvPicPr>
          <p:cNvPr id="4" name="图片 3" descr="lstm1"/>
          <p:cNvPicPr>
            <a:picLocks noChangeAspect="1"/>
          </p:cNvPicPr>
          <p:nvPr/>
        </p:nvPicPr>
        <p:blipFill>
          <a:blip r:embed="rId1"/>
          <a:stretch>
            <a:fillRect/>
          </a:stretch>
        </p:blipFill>
        <p:spPr>
          <a:xfrm>
            <a:off x="645795" y="3028315"/>
            <a:ext cx="8247380" cy="2413000"/>
          </a:xfrm>
          <a:prstGeom prst="rect">
            <a:avLst/>
          </a:prstGeom>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循环神经网络(Recurrent Neural Network)</a:t>
            </a:r>
            <a:endParaRPr lang="zh-CN" altLang="en-US"/>
          </a:p>
        </p:txBody>
      </p:sp>
      <p:sp>
        <p:nvSpPr>
          <p:cNvPr id="3" name="内容占位符 2"/>
          <p:cNvSpPr>
            <a:spLocks noGrp="1"/>
          </p:cNvSpPr>
          <p:nvPr>
            <p:ph idx="1"/>
          </p:nvPr>
        </p:nvSpPr>
        <p:spPr/>
        <p:txBody>
          <a:bodyPr/>
          <a:p>
            <a:r>
              <a:rPr lang="zh-CN" altLang="en-US"/>
              <a:t>全连接神经网络和卷积神经网络</a:t>
            </a:r>
            <a:endParaRPr lang="zh-CN" altLang="en-US"/>
          </a:p>
          <a:p>
            <a:pPr lvl="1"/>
            <a:r>
              <a:rPr lang="zh-CN" altLang="en-US"/>
              <a:t>只能单独的取处理一个个的输入，前一个输入和后一个输入是完全没有关系的。</a:t>
            </a:r>
            <a:endParaRPr lang="zh-CN" altLang="en-US"/>
          </a:p>
          <a:p>
            <a:pPr lvl="1"/>
            <a:r>
              <a:rPr lang="zh-CN" altLang="en-US"/>
              <a:t>但是，某些任务需要能够更好的处理序列的信息，即前面的输入和后面的输入是有关系的。</a:t>
            </a:r>
            <a:endParaRPr lang="zh-CN" altLang="en-US"/>
          </a:p>
          <a:p>
            <a:pPr lvl="2"/>
            <a:r>
              <a:rPr lang="zh-CN" altLang="en-US"/>
              <a:t>理解一句话意思时，孤立的理解这句话的每个词是不够的，需要处理这些词连接起来的整个序列；</a:t>
            </a:r>
            <a:endParaRPr lang="zh-CN" altLang="en-US"/>
          </a:p>
          <a:p>
            <a:pPr lvl="2"/>
            <a:r>
              <a:rPr lang="zh-CN" altLang="en-US"/>
              <a:t>当处理视频的时候，也不能只单独的去分析每一帧，而要分析这些帧连接起来的整个序列。</a:t>
            </a:r>
            <a:endParaRPr lang="zh-CN" altLang="en-US"/>
          </a:p>
        </p:txBody>
      </p: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使用LSTM模型预测股价</a:t>
            </a:r>
            <a:r>
              <a:rPr lang="en-US" altLang="zh-CN"/>
              <a:t>——</a:t>
            </a:r>
            <a:r>
              <a:rPr lang="zh-CN" altLang="en-US"/>
              <a:t>基于Keras</a:t>
            </a:r>
            <a:endParaRPr lang="zh-CN" altLang="en-US"/>
          </a:p>
        </p:txBody>
      </p:sp>
      <p:sp>
        <p:nvSpPr>
          <p:cNvPr id="3" name="内容占位符 2"/>
          <p:cNvSpPr>
            <a:spLocks noGrp="1"/>
          </p:cNvSpPr>
          <p:nvPr>
            <p:ph idx="1"/>
          </p:nvPr>
        </p:nvSpPr>
        <p:spPr/>
        <p:txBody>
          <a:bodyPr/>
          <a:p>
            <a:r>
              <a:rPr lang="zh-CN" altLang="en-US"/>
              <a:t>特征归一化</a:t>
            </a:r>
            <a:endParaRPr lang="zh-CN" altLang="en-US"/>
          </a:p>
          <a:p>
            <a:pPr lvl="1"/>
            <a:r>
              <a:rPr lang="en-US" altLang="zh-CN" sz="2000"/>
              <a:t>fr</a:t>
            </a:r>
            <a:r>
              <a:rPr lang="zh-CN" altLang="en-US" sz="2000"/>
              <a:t>om sklearn.preprocessing import MinMaxScaler</a:t>
            </a:r>
            <a:endParaRPr lang="zh-CN" altLang="en-US" sz="2000"/>
          </a:p>
          <a:p>
            <a:pPr lvl="1"/>
            <a:r>
              <a:rPr lang="zh-CN" altLang="en-US" sz="2000"/>
              <a:t>sc = MinMaxScaler(feature_range = (0,1))</a:t>
            </a:r>
            <a:endParaRPr lang="zh-CN" altLang="en-US" sz="2000"/>
          </a:p>
          <a:p>
            <a:pPr lvl="1"/>
            <a:r>
              <a:rPr lang="zh-CN" altLang="en-US" sz="2000"/>
              <a:t>training_set_scaled = sc.fit_transform(training_set)</a:t>
            </a:r>
            <a:endParaRPr lang="zh-CN" altLang="en-US" sz="2000"/>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使用LSTM模型预测股价</a:t>
            </a:r>
            <a:r>
              <a:rPr lang="en-US" altLang="zh-CN"/>
              <a:t>——</a:t>
            </a:r>
            <a:r>
              <a:rPr lang="zh-CN" altLang="en-US"/>
              <a:t>基于Keras</a:t>
            </a:r>
            <a:endParaRPr lang="zh-CN" altLang="en-US"/>
          </a:p>
        </p:txBody>
      </p:sp>
      <p:sp>
        <p:nvSpPr>
          <p:cNvPr id="3" name="内容占位符 2"/>
          <p:cNvSpPr>
            <a:spLocks noGrp="1"/>
          </p:cNvSpPr>
          <p:nvPr>
            <p:ph idx="1"/>
          </p:nvPr>
        </p:nvSpPr>
        <p:spPr/>
        <p:txBody>
          <a:bodyPr/>
          <a:p>
            <a:r>
              <a:rPr lang="zh-CN" altLang="en-US"/>
              <a:t>按步长创建数据</a:t>
            </a:r>
            <a:endParaRPr lang="zh-CN" altLang="en-US"/>
          </a:p>
          <a:p>
            <a:pPr lvl="1"/>
            <a:r>
              <a:rPr lang="zh-CN" altLang="en-US" sz="2000"/>
              <a:t>LSTM要求数据有特殊格式，通常是3D数组格式。初始按照60的步长创建数据，并通过Numpy转化到数组中。然后，把 X_train的数据转化到3D维度的数组中，时间步长设置为60，每一步表示一个特征</a:t>
            </a:r>
            <a:endParaRPr lang="zh-CN" altLang="en-US" sz="2000"/>
          </a:p>
          <a:p>
            <a:pPr lvl="2"/>
            <a:r>
              <a:rPr lang="zh-CN" altLang="en-US" sz="1765"/>
              <a:t>X_train = []</a:t>
            </a:r>
            <a:endParaRPr lang="zh-CN" altLang="en-US" sz="1765"/>
          </a:p>
          <a:p>
            <a:pPr lvl="2"/>
            <a:r>
              <a:rPr lang="zh-CN" altLang="en-US" sz="1765"/>
              <a:t>y_train = []</a:t>
            </a:r>
            <a:endParaRPr lang="zh-CN" altLang="en-US" sz="1765"/>
          </a:p>
          <a:p>
            <a:pPr lvl="2"/>
            <a:r>
              <a:rPr lang="zh-CN" altLang="en-US" sz="1765"/>
              <a:t>for i in range(60,2035):</a:t>
            </a:r>
            <a:endParaRPr lang="zh-CN" altLang="en-US" sz="1765"/>
          </a:p>
          <a:p>
            <a:pPr lvl="2"/>
            <a:r>
              <a:rPr lang="zh-CN" altLang="en-US" sz="1765"/>
              <a:t>    X_train.append(training_set_scaled[i-60:i,0])</a:t>
            </a:r>
            <a:endParaRPr lang="zh-CN" altLang="en-US" sz="1765"/>
          </a:p>
          <a:p>
            <a:pPr lvl="2"/>
            <a:r>
              <a:rPr lang="zh-CN" altLang="en-US" sz="1765"/>
              <a:t>    y_train.append(training_set_scaled[i,0])</a:t>
            </a:r>
            <a:endParaRPr lang="zh-CN" altLang="en-US" sz="1765"/>
          </a:p>
          <a:p>
            <a:pPr lvl="2"/>
            <a:r>
              <a:rPr lang="zh-CN" altLang="en-US" sz="1765"/>
              <a:t>    X_train, y_train = np.array(X_train), np.array(y_train)</a:t>
            </a:r>
            <a:endParaRPr lang="zh-CN" altLang="en-US" sz="1765"/>
          </a:p>
          <a:p>
            <a:pPr lvl="2"/>
            <a:r>
              <a:rPr lang="zh-CN" altLang="en-US" sz="1765"/>
              <a:t>    X_train = np.reshape(X_train, (X_train.shape[0], X_train.shape[1],1))</a:t>
            </a:r>
            <a:endParaRPr lang="zh-CN" altLang="en-US" sz="1765"/>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使用LSTM模型预测股价</a:t>
            </a:r>
            <a:r>
              <a:rPr lang="en-US" altLang="zh-CN"/>
              <a:t>——</a:t>
            </a:r>
            <a:r>
              <a:rPr lang="zh-CN" altLang="en-US"/>
              <a:t>基于Keras</a:t>
            </a:r>
            <a:endParaRPr lang="zh-CN" altLang="en-US"/>
          </a:p>
        </p:txBody>
      </p:sp>
      <p:sp>
        <p:nvSpPr>
          <p:cNvPr id="3" name="内容占位符 2"/>
          <p:cNvSpPr>
            <a:spLocks noGrp="1"/>
          </p:cNvSpPr>
          <p:nvPr>
            <p:ph idx="1"/>
          </p:nvPr>
        </p:nvSpPr>
        <p:spPr/>
        <p:txBody>
          <a:bodyPr/>
          <a:p>
            <a:r>
              <a:rPr lang="zh-CN" altLang="en-US"/>
              <a:t>构建</a:t>
            </a:r>
            <a:r>
              <a:rPr lang="en-US" altLang="zh-CN"/>
              <a:t>LSTM</a:t>
            </a:r>
            <a:endParaRPr lang="zh-CN" altLang="en-US"/>
          </a:p>
          <a:p>
            <a:pPr lvl="1"/>
            <a:r>
              <a:rPr lang="zh-CN" altLang="en-US" sz="2000"/>
              <a:t>顺序初始化神经网络</a:t>
            </a:r>
            <a:endParaRPr lang="zh-CN" altLang="en-US" sz="2000"/>
          </a:p>
          <a:p>
            <a:pPr lvl="1"/>
            <a:r>
              <a:rPr lang="zh-CN" altLang="en-US" sz="2000"/>
              <a:t>添加一个紧密连接的神经网络层</a:t>
            </a:r>
            <a:endParaRPr lang="zh-CN" altLang="en-US" sz="2000"/>
          </a:p>
          <a:p>
            <a:pPr lvl="1"/>
            <a:r>
              <a:rPr lang="zh-CN" altLang="en-US" sz="2000"/>
              <a:t>添加长短时记忆层(LSTM)</a:t>
            </a:r>
            <a:endParaRPr lang="zh-CN" altLang="en-US" sz="2000"/>
          </a:p>
          <a:p>
            <a:pPr lvl="1"/>
            <a:r>
              <a:rPr lang="zh-CN" altLang="en-US" sz="2000"/>
              <a:t>添加dropout层防止过拟合</a:t>
            </a:r>
            <a:endParaRPr lang="zh-CN" altLang="en-US" sz="2000"/>
          </a:p>
          <a:p>
            <a:pPr lvl="2"/>
            <a:r>
              <a:rPr lang="zh-CN" altLang="en-US" sz="1765"/>
              <a:t>from keras.models import Sequential</a:t>
            </a:r>
            <a:endParaRPr lang="zh-CN" altLang="en-US" sz="1765"/>
          </a:p>
          <a:p>
            <a:pPr lvl="2"/>
            <a:r>
              <a:rPr lang="zh-CN" altLang="en-US" sz="1765"/>
              <a:t>from keras.layers import Dense</a:t>
            </a:r>
            <a:endParaRPr lang="zh-CN" altLang="en-US" sz="1765"/>
          </a:p>
          <a:p>
            <a:pPr lvl="2"/>
            <a:r>
              <a:rPr lang="zh-CN" altLang="en-US" sz="1765"/>
              <a:t>from keras.layers import LSTM</a:t>
            </a:r>
            <a:endParaRPr lang="zh-CN" altLang="en-US" sz="1765"/>
          </a:p>
          <a:p>
            <a:pPr lvl="2"/>
            <a:r>
              <a:rPr lang="zh-CN" altLang="en-US" sz="1765"/>
              <a:t>from keras.layers import Dropout</a:t>
            </a:r>
            <a:endParaRPr lang="zh-CN" altLang="en-US" sz="1765"/>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使用LSTM模型预测股价</a:t>
            </a:r>
            <a:r>
              <a:rPr lang="en-US" altLang="zh-CN"/>
              <a:t>——</a:t>
            </a:r>
            <a:r>
              <a:rPr lang="zh-CN" altLang="en-US"/>
              <a:t>基于Keras</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a:t>LSTM层</a:t>
            </a:r>
            <a:endParaRPr lang="zh-CN" altLang="en-US"/>
          </a:p>
          <a:p>
            <a:pPr lvl="1"/>
            <a:r>
              <a:rPr lang="zh-CN" altLang="en-US" sz="2000"/>
              <a:t>1、50 units 表示输出空间是50维度的单位</a:t>
            </a:r>
            <a:endParaRPr lang="zh-CN" altLang="en-US" sz="2000"/>
          </a:p>
          <a:p>
            <a:pPr lvl="1"/>
            <a:r>
              <a:rPr lang="zh-CN" altLang="en-US" sz="2000"/>
              <a:t>2、return_sequences=True 表示是返回输出序列中的最后一个输出，还是返回完整序列</a:t>
            </a:r>
            <a:endParaRPr lang="zh-CN" altLang="en-US" sz="2000"/>
          </a:p>
          <a:p>
            <a:pPr lvl="1"/>
            <a:r>
              <a:rPr lang="zh-CN" altLang="en-US" sz="2000"/>
              <a:t>3、input_shape 训练集的大小</a:t>
            </a:r>
            <a:endParaRPr lang="zh-CN" altLang="en-US" sz="2000"/>
          </a:p>
          <a:p>
            <a:pPr lvl="2"/>
            <a:r>
              <a:rPr lang="zh-CN" altLang="en-US" sz="1600"/>
              <a:t>regressor = Sequential()</a:t>
            </a:r>
            <a:endParaRPr lang="zh-CN" altLang="en-US" sz="1600"/>
          </a:p>
          <a:p>
            <a:pPr lvl="2"/>
            <a:r>
              <a:rPr lang="zh-CN" altLang="en-US" sz="1600"/>
              <a:t>regressor.add(LSTM(units =50,return_sequences =True,input_shape = (X_train.shape[1],1)))</a:t>
            </a:r>
            <a:endParaRPr lang="zh-CN" altLang="en-US" sz="1600"/>
          </a:p>
          <a:p>
            <a:pPr lvl="2"/>
            <a:r>
              <a:rPr lang="zh-CN" altLang="en-US" sz="1600"/>
              <a:t>regressor.add(Dropout(0.2))</a:t>
            </a:r>
            <a:endParaRPr lang="zh-CN" altLang="en-US" sz="1600"/>
          </a:p>
          <a:p>
            <a:pPr lvl="2"/>
            <a:r>
              <a:rPr lang="zh-CN" altLang="en-US" sz="1600"/>
              <a:t>regressor.add(LSTM(units =50,return_sequences =True))</a:t>
            </a:r>
            <a:endParaRPr lang="zh-CN" altLang="en-US" sz="1600"/>
          </a:p>
          <a:p>
            <a:pPr lvl="2"/>
            <a:r>
              <a:rPr lang="zh-CN" altLang="en-US" sz="1600"/>
              <a:t>regressor.add(Dropout(0.2))</a:t>
            </a:r>
            <a:endParaRPr lang="zh-CN" altLang="en-US" sz="1600"/>
          </a:p>
          <a:p>
            <a:pPr lvl="2"/>
            <a:r>
              <a:rPr lang="zh-CN" altLang="en-US" sz="1600"/>
              <a:t>regressor.add(LSTM(units =50,return_sequences =True))</a:t>
            </a:r>
            <a:endParaRPr lang="zh-CN" altLang="en-US" sz="1600"/>
          </a:p>
          <a:p>
            <a:pPr lvl="2"/>
            <a:r>
              <a:rPr lang="zh-CN" altLang="en-US" sz="1600"/>
              <a:t>regressor.add(Dropout(0.2))</a:t>
            </a:r>
            <a:endParaRPr lang="zh-CN" altLang="en-US" sz="1600"/>
          </a:p>
          <a:p>
            <a:pPr lvl="2"/>
            <a:r>
              <a:rPr lang="zh-CN" altLang="en-US" sz="1600"/>
              <a:t>regressor.add(LSTM(units =50))</a:t>
            </a:r>
            <a:endParaRPr lang="zh-CN" altLang="en-US" sz="1600"/>
          </a:p>
          <a:p>
            <a:pPr lvl="2"/>
            <a:r>
              <a:rPr lang="zh-CN" altLang="en-US" sz="1600"/>
              <a:t>regressor.add(Dropout(0.2))</a:t>
            </a:r>
            <a:endParaRPr lang="zh-CN" altLang="en-US" sz="1600"/>
          </a:p>
          <a:p>
            <a:pPr lvl="2"/>
            <a:r>
              <a:rPr lang="zh-CN" altLang="en-US" sz="1600"/>
              <a:t>regressor.add(Dense(units =1))</a:t>
            </a:r>
            <a:endParaRPr lang="zh-CN" altLang="en-US" sz="1600"/>
          </a:p>
          <a:p>
            <a:pPr lvl="2"/>
            <a:r>
              <a:rPr lang="zh-CN" altLang="en-US" sz="1600"/>
              <a:t>regressor.compile(optimizer ='adam',loss ='mean_squared_error')</a:t>
            </a:r>
            <a:endParaRPr lang="zh-CN" altLang="en-US" sz="1600"/>
          </a:p>
          <a:p>
            <a:pPr lvl="2"/>
            <a:r>
              <a:rPr lang="zh-CN" altLang="en-US" sz="1600"/>
              <a:t>regressor.fit(X_train, y_train, epochs =100,batch_size =32)</a:t>
            </a:r>
            <a:endParaRPr lang="zh-CN" altLang="en-US" sz="1600"/>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使用LSTM模型预测股价</a:t>
            </a:r>
            <a:r>
              <a:rPr lang="en-US" altLang="zh-CN"/>
              <a:t>——</a:t>
            </a:r>
            <a:r>
              <a:rPr lang="zh-CN" altLang="en-US"/>
              <a:t>基于Keras</a:t>
            </a:r>
            <a:endParaRPr lang="zh-CN" altLang="en-US"/>
          </a:p>
        </p:txBody>
      </p:sp>
      <p:sp>
        <p:nvSpPr>
          <p:cNvPr id="3" name="内容占位符 2"/>
          <p:cNvSpPr>
            <a:spLocks noGrp="1"/>
          </p:cNvSpPr>
          <p:nvPr>
            <p:ph idx="1"/>
          </p:nvPr>
        </p:nvSpPr>
        <p:spPr/>
        <p:txBody>
          <a:bodyPr/>
          <a:p>
            <a:r>
              <a:rPr lang="zh-CN" altLang="en-US"/>
              <a:t>测试集上预测股价</a:t>
            </a:r>
            <a:endParaRPr lang="zh-CN" altLang="en-US"/>
          </a:p>
          <a:p>
            <a:pPr lvl="1"/>
            <a:r>
              <a:rPr lang="zh-CN" altLang="en-US" sz="2000"/>
              <a:t>导入股价预测的测试集:</a:t>
            </a:r>
            <a:endParaRPr lang="zh-CN" altLang="en-US" sz="2000"/>
          </a:p>
          <a:p>
            <a:pPr lvl="2"/>
            <a:r>
              <a:rPr lang="en-US" altLang="zh-CN" sz="1765"/>
              <a:t>d</a:t>
            </a:r>
            <a:r>
              <a:rPr lang="zh-CN" altLang="en-US" sz="1765"/>
              <a:t>ataset_test = pd.read_csv('tatatest.csv')</a:t>
            </a:r>
            <a:endParaRPr lang="zh-CN" altLang="en-US" sz="1765"/>
          </a:p>
          <a:p>
            <a:pPr lvl="2"/>
            <a:r>
              <a:rPr lang="zh-CN" altLang="en-US" sz="1765"/>
              <a:t>real_stock_price = dataset_test.iloc[:,1:2].values</a:t>
            </a:r>
            <a:endParaRPr lang="zh-CN" altLang="en-US" sz="1765"/>
          </a:p>
          <a:p>
            <a:pPr lvl="1"/>
            <a:r>
              <a:rPr lang="en-US" altLang="zh-CN" sz="1995"/>
              <a:t>为了预测未来的股票价格，测试集加载后</a:t>
            </a:r>
            <a:endParaRPr lang="en-US" altLang="zh-CN" sz="1995"/>
          </a:p>
          <a:p>
            <a:pPr lvl="2"/>
            <a:r>
              <a:rPr lang="en-US" altLang="zh-CN" sz="1760"/>
              <a:t>在0轴上合并训练集和测试集</a:t>
            </a:r>
            <a:endParaRPr lang="en-US" altLang="zh-CN" sz="1760"/>
          </a:p>
          <a:p>
            <a:pPr lvl="2"/>
            <a:r>
              <a:rPr lang="en-US" altLang="zh-CN" sz="1760"/>
              <a:t>将时间步长设置为60</a:t>
            </a:r>
            <a:endParaRPr lang="en-US" altLang="zh-CN" sz="1760"/>
          </a:p>
          <a:p>
            <a:pPr lvl="2"/>
            <a:r>
              <a:rPr lang="en-US" altLang="zh-CN" sz="1760"/>
              <a:t>使用MinMaxScaler函数转换新数据集</a:t>
            </a:r>
            <a:endParaRPr lang="en-US" altLang="zh-CN" sz="1760"/>
          </a:p>
          <a:p>
            <a:pPr lvl="2"/>
            <a:r>
              <a:rPr lang="en-US" altLang="zh-CN" sz="1760"/>
              <a:t>按照前面所做的那样重新规整数据集</a:t>
            </a:r>
            <a:endParaRPr lang="en-US" altLang="zh-CN" sz="1760"/>
          </a:p>
          <a:p>
            <a:pPr lvl="1"/>
            <a:r>
              <a:rPr lang="en-US" altLang="zh-CN" sz="1985"/>
              <a:t>预测之后，我们用inverse_transform函数处理，以返回正常可读格式的股票价格</a:t>
            </a:r>
            <a:endParaRPr lang="en-US" altLang="zh-CN" sz="1985"/>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使用LSTM模型预测股价</a:t>
            </a:r>
            <a:r>
              <a:rPr lang="en-US" altLang="zh-CN"/>
              <a:t>——</a:t>
            </a:r>
            <a:r>
              <a:rPr lang="zh-CN" altLang="en-US"/>
              <a:t>基于Keras</a:t>
            </a:r>
            <a:endParaRPr lang="zh-CN" altLang="en-US"/>
          </a:p>
        </p:txBody>
      </p:sp>
      <p:sp>
        <p:nvSpPr>
          <p:cNvPr id="3" name="内容占位符 2"/>
          <p:cNvSpPr>
            <a:spLocks noGrp="1"/>
          </p:cNvSpPr>
          <p:nvPr>
            <p:ph idx="1"/>
          </p:nvPr>
        </p:nvSpPr>
        <p:spPr/>
        <p:txBody>
          <a:bodyPr/>
          <a:p>
            <a:r>
              <a:rPr lang="en-US" altLang="zh-CN" sz="2000"/>
              <a:t>d</a:t>
            </a:r>
            <a:r>
              <a:rPr lang="zh-CN" altLang="en-US" sz="2000"/>
              <a:t>ataset_total = pd.concat((dataset_train['Open'], dataset_test['Open']), axis =0)</a:t>
            </a:r>
            <a:endParaRPr lang="zh-CN" altLang="en-US" sz="2000"/>
          </a:p>
          <a:p>
            <a:r>
              <a:rPr lang="zh-CN" altLang="en-US" sz="2000"/>
              <a:t>inputs = dataset_total[len(dataset_total) - len(dataset_test) -60:].values</a:t>
            </a:r>
            <a:endParaRPr lang="zh-CN" altLang="en-US" sz="2000"/>
          </a:p>
          <a:p>
            <a:r>
              <a:rPr lang="zh-CN" altLang="en-US" sz="2000"/>
              <a:t>inputs = inputs.reshape(-1,1)</a:t>
            </a:r>
            <a:endParaRPr lang="zh-CN" altLang="en-US" sz="2000"/>
          </a:p>
          <a:p>
            <a:r>
              <a:rPr lang="zh-CN" altLang="en-US" sz="2000"/>
              <a:t>inputs = sc.transform(inputs)</a:t>
            </a:r>
            <a:endParaRPr lang="zh-CN" altLang="en-US" sz="2000"/>
          </a:p>
          <a:p>
            <a:r>
              <a:rPr lang="zh-CN" altLang="en-US" sz="2000"/>
              <a:t>X_test = []</a:t>
            </a:r>
            <a:endParaRPr lang="zh-CN" altLang="en-US" sz="2000"/>
          </a:p>
          <a:p>
            <a:r>
              <a:rPr lang="zh-CN" altLang="en-US" sz="2000"/>
              <a:t>for i in range(60,76):</a:t>
            </a:r>
            <a:endParaRPr lang="zh-CN" altLang="en-US" sz="2000"/>
          </a:p>
          <a:p>
            <a:r>
              <a:rPr lang="zh-CN" altLang="en-US" sz="2000"/>
              <a:t>    X_test.append(inputs[i-60:i,0])</a:t>
            </a:r>
            <a:endParaRPr lang="zh-CN" altLang="en-US" sz="2000"/>
          </a:p>
          <a:p>
            <a:r>
              <a:rPr lang="zh-CN" altLang="en-US" sz="2000"/>
              <a:t>X_test = np.array(X_test)</a:t>
            </a:r>
            <a:endParaRPr lang="zh-CN" altLang="en-US" sz="2000"/>
          </a:p>
          <a:p>
            <a:r>
              <a:rPr lang="zh-CN" altLang="en-US" sz="2000"/>
              <a:t>X_test = np.reshape(X_test, (X_test.shape[0], X_test.shape[1],1))</a:t>
            </a:r>
            <a:endParaRPr lang="zh-CN" altLang="en-US" sz="2000"/>
          </a:p>
          <a:p>
            <a:r>
              <a:rPr lang="zh-CN" altLang="en-US" sz="2000"/>
              <a:t>predicted_stock_price = regressor.predict(X_test)</a:t>
            </a:r>
            <a:endParaRPr lang="zh-CN" altLang="en-US" sz="2000"/>
          </a:p>
          <a:p>
            <a:r>
              <a:rPr lang="zh-CN" altLang="en-US" sz="2000"/>
              <a:t>predicted_stock_price = sc.inverse_transform(predicted_stock_price)</a:t>
            </a:r>
            <a:endParaRPr lang="zh-CN" altLang="en-US" sz="2000"/>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使用LSTM模型预测股价</a:t>
            </a:r>
            <a:r>
              <a:rPr lang="en-US" altLang="zh-CN"/>
              <a:t>——</a:t>
            </a:r>
            <a:r>
              <a:rPr lang="zh-CN" altLang="en-US"/>
              <a:t>基于Keras</a:t>
            </a:r>
            <a:endParaRPr lang="zh-CN" altLang="en-US"/>
          </a:p>
        </p:txBody>
      </p:sp>
      <p:sp>
        <p:nvSpPr>
          <p:cNvPr id="3" name="内容占位符 2"/>
          <p:cNvSpPr>
            <a:spLocks noGrp="1"/>
          </p:cNvSpPr>
          <p:nvPr>
            <p:ph idx="1"/>
          </p:nvPr>
        </p:nvSpPr>
        <p:spPr/>
        <p:txBody>
          <a:bodyPr/>
          <a:p>
            <a:r>
              <a:rPr lang="zh-CN" altLang="en-US"/>
              <a:t>展示结果</a:t>
            </a:r>
            <a:endParaRPr lang="zh-CN" altLang="en-US" sz="2000"/>
          </a:p>
          <a:p>
            <a:pPr lvl="1"/>
            <a:r>
              <a:rPr lang="zh-CN" altLang="en-US" sz="2000"/>
              <a:t>plt.plot(real_stock_price, color ='black',label ='TATA Stock Price')</a:t>
            </a:r>
            <a:endParaRPr lang="zh-CN" altLang="en-US" sz="2000"/>
          </a:p>
          <a:p>
            <a:pPr lvl="1"/>
            <a:r>
              <a:rPr lang="zh-CN" altLang="en-US" sz="2000"/>
              <a:t>plt.plot(predicted_stock_price, color ='green',label ='Predicted TATA Stock Price')</a:t>
            </a:r>
            <a:endParaRPr lang="zh-CN" altLang="en-US" sz="2000"/>
          </a:p>
          <a:p>
            <a:pPr lvl="1"/>
            <a:r>
              <a:rPr lang="zh-CN" altLang="en-US" sz="2000"/>
              <a:t>plt.title('TATA Stock Price Prediction')</a:t>
            </a:r>
            <a:endParaRPr lang="zh-CN" altLang="en-US" sz="2000"/>
          </a:p>
          <a:p>
            <a:pPr lvl="1"/>
            <a:r>
              <a:rPr lang="zh-CN" altLang="en-US" sz="2000"/>
              <a:t>plt.xlabel('Time')</a:t>
            </a:r>
            <a:endParaRPr lang="zh-CN" altLang="en-US" sz="2000"/>
          </a:p>
          <a:p>
            <a:pPr lvl="1"/>
            <a:r>
              <a:rPr lang="zh-CN" altLang="en-US" sz="2000"/>
              <a:t>plt.ylabel('TATA Stock Price')</a:t>
            </a:r>
            <a:endParaRPr lang="zh-CN" altLang="en-US" sz="2000"/>
          </a:p>
          <a:p>
            <a:pPr lvl="1"/>
            <a:r>
              <a:rPr lang="zh-CN" altLang="en-US" sz="2000"/>
              <a:t>plt.legend()</a:t>
            </a:r>
            <a:endParaRPr lang="zh-CN" altLang="en-US" sz="2000"/>
          </a:p>
          <a:p>
            <a:pPr lvl="1"/>
            <a:r>
              <a:rPr lang="zh-CN" altLang="en-US" sz="2000"/>
              <a:t>plt.show()</a:t>
            </a:r>
            <a:endParaRPr lang="zh-CN" altLang="en-US" sz="2000"/>
          </a:p>
        </p:txBody>
      </p:sp>
      <p:pic>
        <p:nvPicPr>
          <p:cNvPr id="4" name="图片 3" descr="LSTM2"/>
          <p:cNvPicPr>
            <a:picLocks noChangeAspect="1"/>
          </p:cNvPicPr>
          <p:nvPr/>
        </p:nvPicPr>
        <p:blipFill>
          <a:blip r:embed="rId1"/>
          <a:stretch>
            <a:fillRect/>
          </a:stretch>
        </p:blipFill>
        <p:spPr>
          <a:xfrm>
            <a:off x="4655185" y="3115945"/>
            <a:ext cx="4237990" cy="2907665"/>
          </a:xfrm>
          <a:prstGeom prst="rect">
            <a:avLst/>
          </a:prstGeom>
        </p:spPr>
      </p:pic>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RNN与CNN的结合应用：看图说话</a:t>
            </a:r>
            <a:endParaRPr lang="zh-CN" altLang="en-US"/>
          </a:p>
        </p:txBody>
      </p:sp>
      <p:sp>
        <p:nvSpPr>
          <p:cNvPr id="3" name="内容占位符 2"/>
          <p:cNvSpPr>
            <a:spLocks noGrp="1"/>
          </p:cNvSpPr>
          <p:nvPr>
            <p:ph idx="1"/>
          </p:nvPr>
        </p:nvSpPr>
        <p:spPr/>
        <p:txBody>
          <a:bodyPr/>
          <a:p>
            <a:r>
              <a:rPr lang="zh-CN" altLang="en-US"/>
              <a:t>在图像处理中，目前做的最好的是CNN</a:t>
            </a:r>
            <a:endParaRPr lang="zh-CN" altLang="en-US"/>
          </a:p>
          <a:p>
            <a:r>
              <a:rPr lang="zh-CN" altLang="en-US"/>
              <a:t>自然语言处理中，表现比较好的是RNN</a:t>
            </a:r>
            <a:endParaRPr lang="zh-CN" altLang="en-US"/>
          </a:p>
          <a:p>
            <a:r>
              <a:rPr lang="zh-CN" altLang="en-US"/>
              <a:t>因此，我们能否把他们结合起来，一起用呢？</a:t>
            </a:r>
            <a:endParaRPr lang="zh-CN" altLang="en-US"/>
          </a:p>
          <a:p>
            <a:pPr lvl="1"/>
            <a:r>
              <a:rPr lang="zh-CN" altLang="en-US"/>
              <a:t>看图说话</a:t>
            </a:r>
            <a:endParaRPr lang="zh-CN" altLang="en-US"/>
          </a:p>
          <a:p>
            <a:pPr lvl="1"/>
            <a:r>
              <a:rPr lang="zh-CN" altLang="en-US"/>
              <a:t>可疑活动视频分析</a:t>
            </a:r>
            <a:endParaRPr lang="zh-CN" altLang="en-US"/>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可疑活动视频分析</a:t>
            </a:r>
            <a:endParaRPr lang="zh-CN" altLang="en-US"/>
          </a:p>
        </p:txBody>
      </p:sp>
      <p:sp>
        <p:nvSpPr>
          <p:cNvPr id="3" name="内容占位符 2"/>
          <p:cNvSpPr>
            <a:spLocks noGrp="1"/>
          </p:cNvSpPr>
          <p:nvPr>
            <p:ph idx="1"/>
          </p:nvPr>
        </p:nvSpPr>
        <p:spPr/>
        <p:txBody>
          <a:bodyPr/>
          <a:p>
            <a:r>
              <a:rPr lang="zh-CN" altLang="en-US"/>
              <a:t>将视频分为三类：</a:t>
            </a:r>
            <a:endParaRPr lang="zh-CN" altLang="en-US"/>
          </a:p>
          <a:p>
            <a:pPr lvl="1"/>
            <a:r>
              <a:rPr lang="zh-CN" altLang="en-US"/>
              <a:t>1、犯罪或暴力活动；</a:t>
            </a:r>
            <a:endParaRPr lang="zh-CN" altLang="en-US"/>
          </a:p>
          <a:p>
            <a:pPr lvl="1"/>
            <a:r>
              <a:rPr lang="zh-CN" altLang="en-US"/>
              <a:t>2、可能是可疑的；</a:t>
            </a:r>
            <a:endParaRPr lang="zh-CN" altLang="en-US"/>
          </a:p>
          <a:p>
            <a:pPr lvl="1"/>
            <a:r>
              <a:rPr lang="zh-CN" altLang="en-US"/>
              <a:t>3、安全；</a:t>
            </a:r>
            <a:endParaRPr lang="zh-CN" altLang="en-US"/>
          </a:p>
          <a:p>
            <a:pPr lvl="0"/>
            <a:r>
              <a:rPr lang="zh-CN" altLang="en-US"/>
              <a:t>解决方案</a:t>
            </a:r>
            <a:endParaRPr lang="zh-CN" altLang="en-US"/>
          </a:p>
          <a:p>
            <a:pPr lvl="1"/>
            <a:r>
              <a:rPr lang="zh-CN" altLang="en-US"/>
              <a:t>基于卷积神经网络和递归神经网络架构</a:t>
            </a:r>
            <a:endParaRPr lang="zh-CN" altLang="en-US"/>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可疑活动视频分析</a:t>
            </a:r>
            <a:r>
              <a:rPr lang="en-US" altLang="zh-CN"/>
              <a:t>——解决方案架构描述</a:t>
            </a:r>
            <a:endParaRPr lang="en-US" altLang="zh-CN"/>
          </a:p>
        </p:txBody>
      </p:sp>
      <p:sp>
        <p:nvSpPr>
          <p:cNvPr id="3" name="内容占位符 2"/>
          <p:cNvSpPr>
            <a:spLocks noGrp="1"/>
          </p:cNvSpPr>
          <p:nvPr>
            <p:ph idx="1"/>
          </p:nvPr>
        </p:nvSpPr>
        <p:spPr>
          <a:xfrm>
            <a:off x="250825" y="836295"/>
            <a:ext cx="8642350" cy="5400675"/>
          </a:xfrm>
        </p:spPr>
        <p:txBody>
          <a:bodyPr/>
          <a:p>
            <a:r>
              <a:rPr lang="zh-CN" altLang="en-US"/>
              <a:t>第一个神经网络——卷积神经网络，目的是提取图像的高级特征，并降低输入的复杂性。</a:t>
            </a:r>
            <a:endParaRPr lang="zh-CN" altLang="en-US"/>
          </a:p>
          <a:p>
            <a:pPr lvl="1"/>
            <a:r>
              <a:rPr lang="zh-CN" altLang="en-US"/>
              <a:t>由Google开发的Inception层预训练模型</a:t>
            </a:r>
            <a:endParaRPr lang="zh-CN" altLang="en-US"/>
          </a:p>
          <a:p>
            <a:pPr lvl="2"/>
            <a:r>
              <a:rPr lang="zh-CN" altLang="en-US"/>
              <a:t>Inception v3在ImageNet大型视觉识别挑战数据集上进行了训练，模型试图将整个图像分为1000个类</a:t>
            </a:r>
            <a:endParaRPr lang="zh-CN" altLang="en-US"/>
          </a:p>
          <a:p>
            <a:pPr lvl="2"/>
            <a:r>
              <a:rPr lang="zh-CN" altLang="en-US"/>
              <a:t>将已经训练好的模型的一部分知识（网络结构）直接应用到另一个新的类似模型中</a:t>
            </a:r>
            <a:endParaRPr lang="zh-CN" altLang="en-US"/>
          </a:p>
        </p:txBody>
      </p:sp>
      <p:pic>
        <p:nvPicPr>
          <p:cNvPr id="4" name="图片 3" descr="Inception"/>
          <p:cNvPicPr>
            <a:picLocks noChangeAspect="1"/>
          </p:cNvPicPr>
          <p:nvPr/>
        </p:nvPicPr>
        <p:blipFill>
          <a:blip r:embed="rId1"/>
          <a:stretch>
            <a:fillRect/>
          </a:stretch>
        </p:blipFill>
        <p:spPr>
          <a:xfrm>
            <a:off x="979805" y="3950970"/>
            <a:ext cx="7184390" cy="2680970"/>
          </a:xfrm>
          <a:prstGeom prst="rect">
            <a:avLst/>
          </a:prstGeom>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语言模型</a:t>
            </a:r>
            <a:endParaRPr lang="zh-CN" altLang="en-US"/>
          </a:p>
        </p:txBody>
      </p:sp>
      <p:sp>
        <p:nvSpPr>
          <p:cNvPr id="3" name="内容占位符 2"/>
          <p:cNvSpPr>
            <a:spLocks noGrp="1"/>
          </p:cNvSpPr>
          <p:nvPr>
            <p:ph idx="1"/>
          </p:nvPr>
        </p:nvSpPr>
        <p:spPr/>
        <p:txBody>
          <a:bodyPr/>
          <a:p>
            <a:r>
              <a:rPr lang="zh-CN" altLang="en-US"/>
              <a:t>RNN最早应用于自然语言处理领域</a:t>
            </a:r>
            <a:endParaRPr lang="zh-CN" altLang="en-US"/>
          </a:p>
          <a:p>
            <a:pPr lvl="1"/>
            <a:r>
              <a:rPr lang="zh-CN" altLang="en-US"/>
              <a:t>和电脑玩一个游戏，我们写出一个句子前面的一些词，然后，让电脑帮我们写下接下来的一个词。比如下面这句：</a:t>
            </a:r>
            <a:endParaRPr lang="zh-CN" altLang="en-US"/>
          </a:p>
          <a:p>
            <a:pPr lvl="2"/>
            <a:r>
              <a:rPr lang="zh-CN" altLang="en-US"/>
              <a:t>我昨天上学迟到了，老师批评了____。</a:t>
            </a:r>
            <a:endParaRPr lang="zh-CN" altLang="en-US"/>
          </a:p>
          <a:p>
            <a:pPr lvl="3"/>
            <a:r>
              <a:rPr lang="zh-CN" altLang="en-US"/>
              <a:t>给电脑展示了这句话前面这些词，然后，让电脑写下接下来的一个词。在这个例子中，接下来的这个词最有可能是『我』，而不太可能是『小明』，甚至是『吃饭』</a:t>
            </a:r>
            <a:endParaRPr lang="zh-CN" altLang="en-US"/>
          </a:p>
          <a:p>
            <a:pPr lvl="0"/>
            <a:r>
              <a:rPr lang="zh-CN" altLang="en-US"/>
              <a:t>语言模型</a:t>
            </a:r>
            <a:endParaRPr lang="zh-CN" altLang="en-US"/>
          </a:p>
          <a:p>
            <a:pPr lvl="1"/>
            <a:r>
              <a:rPr lang="zh-CN" altLang="en-US"/>
              <a:t>给定一句话前面的部分，预测接下来最有可能的一个词是什么。</a:t>
            </a:r>
            <a:endParaRPr lang="zh-CN" altLang="en-US"/>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可疑活动视频分析</a:t>
            </a:r>
            <a:r>
              <a:rPr lang="en-US" altLang="zh-CN"/>
              <a:t>——解决方案架构描述</a:t>
            </a:r>
            <a:endParaRPr lang="en-US" altLang="zh-CN"/>
          </a:p>
        </p:txBody>
      </p:sp>
      <p:sp>
        <p:nvSpPr>
          <p:cNvPr id="3" name="内容占位符 2"/>
          <p:cNvSpPr>
            <a:spLocks noGrp="1"/>
          </p:cNvSpPr>
          <p:nvPr>
            <p:ph idx="1"/>
          </p:nvPr>
        </p:nvSpPr>
        <p:spPr>
          <a:xfrm>
            <a:off x="250825" y="836295"/>
            <a:ext cx="8642350" cy="5400675"/>
          </a:xfrm>
        </p:spPr>
        <p:txBody>
          <a:bodyPr/>
          <a:p>
            <a:r>
              <a:rPr lang="zh-CN" altLang="en-US"/>
              <a:t>第二个神经网络——递归神经网络</a:t>
            </a:r>
            <a:endParaRPr lang="zh-CN" altLang="en-US"/>
          </a:p>
          <a:p>
            <a:pPr lvl="1"/>
            <a:r>
              <a:rPr lang="zh-CN" altLang="en-US" sz="2000"/>
              <a:t>目的是理解所描绘动作的顺序。</a:t>
            </a:r>
            <a:endParaRPr lang="zh-CN" altLang="en-US" sz="2000"/>
          </a:p>
          <a:p>
            <a:pPr lvl="1"/>
            <a:r>
              <a:rPr lang="zh-CN" altLang="en-US" sz="2000"/>
              <a:t>第一层有一个LSTM单元，随后是两个隐藏层（一个有11024个神经元和ReLU激活；另一个有50个神经元，一个sigmoid激活），输出层是一个带有softmax激活的三神经元层，它给出了最后的分类</a:t>
            </a:r>
            <a:endParaRPr lang="zh-CN" altLang="en-US" sz="2000"/>
          </a:p>
        </p:txBody>
      </p:sp>
      <p:pic>
        <p:nvPicPr>
          <p:cNvPr id="5" name="图片 4" descr="LSTM21"/>
          <p:cNvPicPr>
            <a:picLocks noChangeAspect="1"/>
          </p:cNvPicPr>
          <p:nvPr/>
        </p:nvPicPr>
        <p:blipFill>
          <a:blip r:embed="rId1"/>
          <a:stretch>
            <a:fillRect/>
          </a:stretch>
        </p:blipFill>
        <p:spPr>
          <a:xfrm>
            <a:off x="1961515" y="2778760"/>
            <a:ext cx="3832860" cy="3192780"/>
          </a:xfrm>
          <a:prstGeom prst="rect">
            <a:avLst/>
          </a:prstGeom>
        </p:spPr>
      </p:pic>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可疑活动视频分析</a:t>
            </a:r>
            <a:r>
              <a:rPr lang="en-US" altLang="zh-CN"/>
              <a:t>——解决方案架构描述</a:t>
            </a:r>
            <a:endParaRPr lang="en-US" altLang="zh-CN"/>
          </a:p>
        </p:txBody>
      </p:sp>
      <p:sp>
        <p:nvSpPr>
          <p:cNvPr id="3" name="内容占位符 2"/>
          <p:cNvSpPr>
            <a:spLocks noGrp="1"/>
          </p:cNvSpPr>
          <p:nvPr>
            <p:ph idx="1"/>
          </p:nvPr>
        </p:nvSpPr>
        <p:spPr>
          <a:xfrm>
            <a:off x="250825" y="836295"/>
            <a:ext cx="8642350" cy="5400675"/>
          </a:xfrm>
        </p:spPr>
        <p:txBody>
          <a:bodyPr/>
          <a:p>
            <a:r>
              <a:rPr lang="zh-CN" altLang="en-US"/>
              <a:t>提取视频的帧</a:t>
            </a:r>
            <a:endParaRPr lang="zh-CN" altLang="en-US"/>
          </a:p>
          <a:p>
            <a:pPr lvl="1"/>
            <a:r>
              <a:rPr lang="zh-CN" altLang="en-US"/>
              <a:t>每隔0.2秒提取一帧，使用Inception 模型对提取的该帧进行预测</a:t>
            </a:r>
            <a:endParaRPr lang="zh-CN" altLang="en-US"/>
          </a:p>
          <a:p>
            <a:pPr lvl="1"/>
            <a:r>
              <a:rPr lang="zh-CN" altLang="en-US"/>
              <a:t>提取最后一个池化层的结果，该层是2048个值的向量（高级特征映射）</a:t>
            </a:r>
            <a:endParaRPr lang="zh-CN" altLang="en-US"/>
          </a:p>
          <a:p>
            <a:pPr lvl="0"/>
            <a:r>
              <a:rPr lang="zh-CN" altLang="en-US" sz="2800">
                <a:sym typeface="+mn-ea"/>
              </a:rPr>
              <a:t>存储了由Inception 模型预测生成的15个特征映射，相当于3秒的视频</a:t>
            </a:r>
            <a:endParaRPr lang="zh-CN" altLang="en-US" sz="2800"/>
          </a:p>
          <a:p>
            <a:pPr lvl="0"/>
            <a:r>
              <a:rPr lang="zh-CN" altLang="en-US" sz="2800">
                <a:sym typeface="+mn-ea"/>
              </a:rPr>
              <a:t>将这组特征映射连接成一个单独的模式，这将是第二个神经网络的输入，即递归，以便获得系统的最终分类</a:t>
            </a:r>
            <a:endParaRPr lang="zh-CN" altLang="en-US"/>
          </a:p>
          <a:p>
            <a:pPr lvl="1"/>
            <a:endParaRPr lang="zh-CN" altLang="en-US" sz="2000"/>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可疑活动视频分析</a:t>
            </a:r>
            <a:r>
              <a:rPr lang="en-US" altLang="zh-CN"/>
              <a:t>——解决方案架构描述</a:t>
            </a:r>
            <a:endParaRPr lang="en-US" altLang="zh-CN"/>
          </a:p>
        </p:txBody>
      </p:sp>
      <p:sp>
        <p:nvSpPr>
          <p:cNvPr id="3" name="内容占位符 2"/>
          <p:cNvSpPr>
            <a:spLocks noGrp="1"/>
          </p:cNvSpPr>
          <p:nvPr>
            <p:ph idx="1"/>
          </p:nvPr>
        </p:nvSpPr>
        <p:spPr>
          <a:xfrm>
            <a:off x="250825" y="836295"/>
            <a:ext cx="8642350" cy="5400675"/>
          </a:xfrm>
        </p:spPr>
        <p:txBody>
          <a:bodyPr/>
          <a:p>
            <a:pPr lvl="0"/>
            <a:r>
              <a:rPr lang="zh-CN" altLang="en-US" sz="2150"/>
              <a:t>在屏幕上看到的是视频的实时分类，每3秒钟会看到视频的分类：安全、可疑或犯罪活动</a:t>
            </a:r>
            <a:endParaRPr lang="zh-CN" altLang="en-US" sz="2150"/>
          </a:p>
        </p:txBody>
      </p:sp>
      <p:pic>
        <p:nvPicPr>
          <p:cNvPr id="4" name="图片 3" descr="Inception1"/>
          <p:cNvPicPr>
            <a:picLocks noChangeAspect="1"/>
          </p:cNvPicPr>
          <p:nvPr/>
        </p:nvPicPr>
        <p:blipFill>
          <a:blip r:embed="rId1"/>
          <a:stretch>
            <a:fillRect/>
          </a:stretch>
        </p:blipFill>
        <p:spPr>
          <a:xfrm>
            <a:off x="520700" y="1860550"/>
            <a:ext cx="7491095" cy="4217035"/>
          </a:xfrm>
          <a:prstGeom prst="rect">
            <a:avLst/>
          </a:prstGeom>
        </p:spPr>
      </p:pic>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可疑活动视频分析</a:t>
            </a:r>
            <a:r>
              <a:rPr lang="en-US" altLang="zh-CN"/>
              <a:t>——训练数据集</a:t>
            </a:r>
            <a:endParaRPr lang="en-US" altLang="zh-CN"/>
          </a:p>
        </p:txBody>
      </p:sp>
      <p:sp>
        <p:nvSpPr>
          <p:cNvPr id="3" name="内容占位符 2"/>
          <p:cNvSpPr>
            <a:spLocks noGrp="1"/>
          </p:cNvSpPr>
          <p:nvPr>
            <p:ph idx="1"/>
          </p:nvPr>
        </p:nvSpPr>
        <p:spPr>
          <a:xfrm>
            <a:off x="250825" y="836295"/>
            <a:ext cx="8642350" cy="5400675"/>
          </a:xfrm>
        </p:spPr>
        <p:txBody>
          <a:bodyPr/>
          <a:p>
            <a:r>
              <a:rPr lang="zh-CN" altLang="en-US" sz="2400"/>
              <a:t>用于训练网络的数据集包括150分钟，分为38个视频</a:t>
            </a:r>
            <a:endParaRPr lang="zh-CN" altLang="en-US"/>
          </a:p>
          <a:p>
            <a:pPr lvl="1"/>
            <a:r>
              <a:rPr lang="zh-CN" altLang="en-US" sz="2000"/>
              <a:t>采用每0.2秒长的帧，用于训练的数据集共有45000帧——相当于3000段视频，考虑到视频的一段代表3秒钟（或15帧）</a:t>
            </a:r>
            <a:endParaRPr lang="zh-CN" altLang="en-US" sz="2000"/>
          </a:p>
          <a:p>
            <a:pPr lvl="1"/>
            <a:r>
              <a:rPr lang="zh-CN" altLang="en-US" sz="2000"/>
              <a:t>对整个数据集标记并分组：80%用于训练，20%用于测试</a:t>
            </a:r>
            <a:endParaRPr lang="zh-CN" altLang="en-US"/>
          </a:p>
          <a:p>
            <a:pPr lvl="1"/>
            <a:endParaRPr lang="zh-CN" altLang="en-US" sz="2000"/>
          </a:p>
        </p:txBody>
      </p:sp>
      <p:pic>
        <p:nvPicPr>
          <p:cNvPr id="4" name="图片 3" descr="security"/>
          <p:cNvPicPr>
            <a:picLocks noChangeAspect="1"/>
          </p:cNvPicPr>
          <p:nvPr/>
        </p:nvPicPr>
        <p:blipFill>
          <a:blip r:embed="rId1"/>
          <a:stretch>
            <a:fillRect/>
          </a:stretch>
        </p:blipFill>
        <p:spPr>
          <a:xfrm>
            <a:off x="457200" y="2713355"/>
            <a:ext cx="8229600" cy="2476500"/>
          </a:xfrm>
          <a:prstGeom prst="rect">
            <a:avLst/>
          </a:prstGeom>
        </p:spPr>
      </p:pic>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可疑活动视频分析</a:t>
            </a:r>
            <a:r>
              <a:rPr lang="en-US" altLang="zh-CN"/>
              <a:t>——执行</a:t>
            </a:r>
            <a:endParaRPr lang="en-US" altLang="zh-CN"/>
          </a:p>
        </p:txBody>
      </p:sp>
      <p:sp>
        <p:nvSpPr>
          <p:cNvPr id="3" name="内容占位符 2"/>
          <p:cNvSpPr>
            <a:spLocks noGrp="1"/>
          </p:cNvSpPr>
          <p:nvPr>
            <p:ph idx="1"/>
          </p:nvPr>
        </p:nvSpPr>
        <p:spPr>
          <a:xfrm>
            <a:off x="250825" y="836295"/>
            <a:ext cx="8642350" cy="5400675"/>
          </a:xfrm>
        </p:spPr>
        <p:txBody>
          <a:bodyPr/>
          <a:p>
            <a:r>
              <a:rPr lang="zh-CN" altLang="en-US" sz="2400"/>
              <a:t>使用OpenCV for Python来分割帧中的视频，并将它们调整成为200*200像素</a:t>
            </a:r>
            <a:endParaRPr lang="zh-CN" altLang="en-US"/>
          </a:p>
          <a:p>
            <a:pPr lvl="1"/>
            <a:r>
              <a:rPr lang="zh-CN" altLang="en-US" sz="2000"/>
              <a:t>每个预测结果表示从该特定帧提取的高级特征映射的“传输值”。</a:t>
            </a:r>
            <a:endParaRPr lang="zh-CN" altLang="en-US" sz="2000"/>
          </a:p>
          <a:p>
            <a:pPr lvl="1"/>
            <a:r>
              <a:rPr lang="zh-CN" altLang="en-US" sz="2000"/>
              <a:t>将变量保存在transfer_value变量中，将其各自的标签保存在label_train变量中。</a:t>
            </a:r>
            <a:endParaRPr lang="zh-CN" altLang="en-US" sz="2000"/>
          </a:p>
          <a:p>
            <a:pPr lvl="1"/>
            <a:r>
              <a:rPr lang="zh-CN" altLang="en-US" sz="2000"/>
              <a:t>将它们分成15帧的组，并将结果保存在joint_transfer变量中。</a:t>
            </a:r>
            <a:endParaRPr lang="zh-CN" altLang="en-US" sz="2000"/>
          </a:p>
        </p:txBody>
      </p:sp>
      <p:graphicFrame>
        <p:nvGraphicFramePr>
          <p:cNvPr id="4" name="对象 3"/>
          <p:cNvGraphicFramePr/>
          <p:nvPr/>
        </p:nvGraphicFramePr>
        <p:xfrm>
          <a:off x="1155700" y="3348990"/>
          <a:ext cx="6832600" cy="1548130"/>
        </p:xfrm>
        <a:graphic>
          <a:graphicData uri="http://schemas.openxmlformats.org/presentationml/2006/ole">
            <mc:AlternateContent xmlns:mc="http://schemas.openxmlformats.org/markup-compatibility/2006">
              <mc:Choice xmlns:v="urn:schemas-microsoft-com:vml" Requires="v">
                <p:oleObj spid="_x0000_s5" name="" r:id="rId1" imgW="6827520" imgH="1546860" progId="Paint.Picture">
                  <p:embed/>
                </p:oleObj>
              </mc:Choice>
              <mc:Fallback>
                <p:oleObj name="" r:id="rId1" imgW="6827520" imgH="1546860" progId="Paint.Picture">
                  <p:embed/>
                  <p:pic>
                    <p:nvPicPr>
                      <p:cNvPr id="0" name="图片 4"/>
                      <p:cNvPicPr/>
                      <p:nvPr/>
                    </p:nvPicPr>
                    <p:blipFill>
                      <a:blip r:embed="rId2"/>
                      <a:stretch>
                        <a:fillRect/>
                      </a:stretch>
                    </p:blipFill>
                    <p:spPr>
                      <a:xfrm>
                        <a:off x="1155700" y="3348990"/>
                        <a:ext cx="6832600" cy="1548130"/>
                      </a:xfrm>
                      <a:prstGeom prst="rect">
                        <a:avLst/>
                      </a:prstGeom>
                    </p:spPr>
                  </p:pic>
                </p:oleObj>
              </mc:Fallback>
            </mc:AlternateContent>
          </a:graphicData>
        </a:graphic>
      </p:graphicFrame>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可疑活动视频分析</a:t>
            </a:r>
            <a:r>
              <a:rPr lang="en-US" altLang="zh-CN"/>
              <a:t>——执行</a:t>
            </a:r>
            <a:endParaRPr lang="en-US" altLang="zh-CN"/>
          </a:p>
        </p:txBody>
      </p:sp>
      <p:sp>
        <p:nvSpPr>
          <p:cNvPr id="3" name="内容占位符 2"/>
          <p:cNvSpPr>
            <a:spLocks noGrp="1"/>
          </p:cNvSpPr>
          <p:nvPr>
            <p:ph idx="1"/>
          </p:nvPr>
        </p:nvSpPr>
        <p:spPr>
          <a:xfrm>
            <a:off x="250825" y="836295"/>
            <a:ext cx="8642350" cy="5400675"/>
          </a:xfrm>
        </p:spPr>
        <p:txBody>
          <a:bodyPr/>
          <a:p>
            <a:r>
              <a:rPr lang="zh-CN" altLang="en-US" sz="2000"/>
              <a:t>基于</a:t>
            </a:r>
            <a:r>
              <a:rPr lang="en-US" altLang="zh-CN" sz="2000"/>
              <a:t>keras</a:t>
            </a:r>
            <a:r>
              <a:rPr lang="zh-CN" altLang="en-US" sz="2000"/>
              <a:t>创建模型</a:t>
            </a:r>
            <a:endParaRPr lang="zh-CN" altLang="en-US" sz="2000"/>
          </a:p>
          <a:p>
            <a:endParaRPr lang="zh-CN" altLang="en-US" sz="2000"/>
          </a:p>
        </p:txBody>
      </p:sp>
      <p:graphicFrame>
        <p:nvGraphicFramePr>
          <p:cNvPr id="4" name="对象 3"/>
          <p:cNvGraphicFramePr/>
          <p:nvPr/>
        </p:nvGraphicFramePr>
        <p:xfrm>
          <a:off x="656590" y="1518285"/>
          <a:ext cx="7198995" cy="3172460"/>
        </p:xfrm>
        <a:graphic>
          <a:graphicData uri="http://schemas.openxmlformats.org/presentationml/2006/ole">
            <mc:AlternateContent xmlns:mc="http://schemas.openxmlformats.org/markup-compatibility/2006">
              <mc:Choice xmlns:v="urn:schemas-microsoft-com:vml" Requires="v">
                <p:oleObj spid="_x0000_s5" name="" r:id="rId1" imgW="7193280" imgH="3169920" progId="Paint.Picture">
                  <p:embed/>
                </p:oleObj>
              </mc:Choice>
              <mc:Fallback>
                <p:oleObj name="" r:id="rId1" imgW="7193280" imgH="3169920" progId="Paint.Picture">
                  <p:embed/>
                  <p:pic>
                    <p:nvPicPr>
                      <p:cNvPr id="0" name="图片 4"/>
                      <p:cNvPicPr/>
                      <p:nvPr/>
                    </p:nvPicPr>
                    <p:blipFill>
                      <a:blip r:embed="rId2"/>
                      <a:stretch>
                        <a:fillRect/>
                      </a:stretch>
                    </p:blipFill>
                    <p:spPr>
                      <a:xfrm>
                        <a:off x="656590" y="1518285"/>
                        <a:ext cx="7198995" cy="3172460"/>
                      </a:xfrm>
                      <a:prstGeom prst="rect">
                        <a:avLst/>
                      </a:prstGeom>
                    </p:spPr>
                  </p:pic>
                </p:oleObj>
              </mc:Fallback>
            </mc:AlternateContent>
          </a:graphicData>
        </a:graphic>
      </p:graphicFrame>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可疑活动视频分析</a:t>
            </a:r>
            <a:r>
              <a:rPr lang="en-US" altLang="zh-CN"/>
              <a:t>——执行</a:t>
            </a:r>
            <a:endParaRPr lang="en-US" altLang="zh-CN"/>
          </a:p>
        </p:txBody>
      </p:sp>
      <p:sp>
        <p:nvSpPr>
          <p:cNvPr id="3" name="内容占位符 2"/>
          <p:cNvSpPr>
            <a:spLocks noGrp="1"/>
          </p:cNvSpPr>
          <p:nvPr>
            <p:ph idx="1"/>
          </p:nvPr>
        </p:nvSpPr>
        <p:spPr>
          <a:xfrm>
            <a:off x="250825" y="836295"/>
            <a:ext cx="8642350" cy="5400675"/>
          </a:xfrm>
        </p:spPr>
        <p:txBody>
          <a:bodyPr/>
          <a:p>
            <a:r>
              <a:rPr lang="zh-CN" altLang="en-US" sz="2000"/>
              <a:t>训练模型</a:t>
            </a:r>
            <a:endParaRPr lang="zh-CN" altLang="en-US" sz="2000"/>
          </a:p>
          <a:p>
            <a:endParaRPr lang="zh-CN" altLang="en-US" sz="2000"/>
          </a:p>
          <a:p>
            <a:endParaRPr lang="zh-CN" altLang="en-US" sz="2000"/>
          </a:p>
          <a:p>
            <a:endParaRPr lang="zh-CN" altLang="en-US" sz="2000"/>
          </a:p>
          <a:p>
            <a:endParaRPr lang="zh-CN" altLang="en-US" sz="2000"/>
          </a:p>
          <a:p>
            <a:endParaRPr lang="zh-CN" altLang="en-US" sz="2000"/>
          </a:p>
          <a:p>
            <a:r>
              <a:rPr lang="zh-CN" altLang="en-US" sz="2000"/>
              <a:t>保存模型</a:t>
            </a:r>
            <a:endParaRPr lang="zh-CN" altLang="en-US" sz="2000"/>
          </a:p>
          <a:p>
            <a:endParaRPr lang="zh-CN" altLang="en-US" sz="2000"/>
          </a:p>
        </p:txBody>
      </p:sp>
      <p:graphicFrame>
        <p:nvGraphicFramePr>
          <p:cNvPr id="4" name="对象 3"/>
          <p:cNvGraphicFramePr/>
          <p:nvPr/>
        </p:nvGraphicFramePr>
        <p:xfrm>
          <a:off x="1122045" y="1481455"/>
          <a:ext cx="6070600" cy="1677670"/>
        </p:xfrm>
        <a:graphic>
          <a:graphicData uri="http://schemas.openxmlformats.org/presentationml/2006/ole">
            <mc:AlternateContent xmlns:mc="http://schemas.openxmlformats.org/markup-compatibility/2006">
              <mc:Choice xmlns:v="urn:schemas-microsoft-com:vml" Requires="v">
                <p:oleObj spid="_x0000_s5" name="" r:id="rId1" imgW="6065520" imgH="1676400" progId="Paint.Picture">
                  <p:embed/>
                </p:oleObj>
              </mc:Choice>
              <mc:Fallback>
                <p:oleObj name="" r:id="rId1" imgW="6065520" imgH="1676400" progId="Paint.Picture">
                  <p:embed/>
                  <p:pic>
                    <p:nvPicPr>
                      <p:cNvPr id="0" name="图片 4"/>
                      <p:cNvPicPr/>
                      <p:nvPr/>
                    </p:nvPicPr>
                    <p:blipFill>
                      <a:blip r:embed="rId2"/>
                      <a:stretch>
                        <a:fillRect/>
                      </a:stretch>
                    </p:blipFill>
                    <p:spPr>
                      <a:xfrm>
                        <a:off x="1122045" y="1481455"/>
                        <a:ext cx="6070600" cy="1677670"/>
                      </a:xfrm>
                      <a:prstGeom prst="rect">
                        <a:avLst/>
                      </a:prstGeom>
                    </p:spPr>
                  </p:pic>
                </p:oleObj>
              </mc:Fallback>
            </mc:AlternateContent>
          </a:graphicData>
        </a:graphic>
      </p:graphicFrame>
      <p:graphicFrame>
        <p:nvGraphicFramePr>
          <p:cNvPr id="6" name="对象 5"/>
          <p:cNvGraphicFramePr/>
          <p:nvPr/>
        </p:nvGraphicFramePr>
        <p:xfrm>
          <a:off x="1122045" y="4172585"/>
          <a:ext cx="3528695" cy="387350"/>
        </p:xfrm>
        <a:graphic>
          <a:graphicData uri="http://schemas.openxmlformats.org/presentationml/2006/ole">
            <mc:AlternateContent xmlns:mc="http://schemas.openxmlformats.org/markup-compatibility/2006">
              <mc:Choice xmlns:v="urn:schemas-microsoft-com:vml" Requires="v">
                <p:oleObj spid="_x0000_s7" name="" r:id="rId3" imgW="3337560" imgH="243840" progId="Paint.Picture">
                  <p:embed/>
                </p:oleObj>
              </mc:Choice>
              <mc:Fallback>
                <p:oleObj name="" r:id="rId3" imgW="3337560" imgH="243840" progId="Paint.Picture">
                  <p:embed/>
                  <p:pic>
                    <p:nvPicPr>
                      <p:cNvPr id="0" name="图片 6"/>
                      <p:cNvPicPr/>
                      <p:nvPr/>
                    </p:nvPicPr>
                    <p:blipFill>
                      <a:blip r:embed="rId4"/>
                      <a:stretch>
                        <a:fillRect/>
                      </a:stretch>
                    </p:blipFill>
                    <p:spPr>
                      <a:xfrm>
                        <a:off x="1122045" y="4172585"/>
                        <a:ext cx="3528695" cy="387350"/>
                      </a:xfrm>
                      <a:prstGeom prst="rect">
                        <a:avLst/>
                      </a:prstGeom>
                    </p:spPr>
                  </p:pic>
                </p:oleObj>
              </mc:Fallback>
            </mc:AlternateContent>
          </a:graphicData>
        </a:graphic>
      </p:graphicFrame>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可疑活动视频分析</a:t>
            </a:r>
            <a:r>
              <a:rPr lang="en-US" altLang="zh-CN"/>
              <a:t>——结果和其他应用</a:t>
            </a:r>
            <a:endParaRPr lang="en-US" altLang="zh-CN"/>
          </a:p>
        </p:txBody>
      </p:sp>
      <p:sp>
        <p:nvSpPr>
          <p:cNvPr id="3" name="内容占位符 2"/>
          <p:cNvSpPr>
            <a:spLocks noGrp="1"/>
          </p:cNvSpPr>
          <p:nvPr>
            <p:ph idx="1"/>
          </p:nvPr>
        </p:nvSpPr>
        <p:spPr>
          <a:xfrm>
            <a:off x="250825" y="836295"/>
            <a:ext cx="8642350" cy="5400675"/>
          </a:xfrm>
        </p:spPr>
        <p:txBody>
          <a:bodyPr/>
          <a:p>
            <a:r>
              <a:rPr lang="zh-CN" altLang="en-US" sz="2400"/>
              <a:t>前端页面，可以在其中上传视频并开始实时分类。可以看到类是如何不断变化的，以及该类对应的准确性。这些值每3秒更新，直到视频结束</a:t>
            </a:r>
            <a:endParaRPr lang="zh-CN" altLang="en-US" sz="2400"/>
          </a:p>
        </p:txBody>
      </p:sp>
      <p:pic>
        <p:nvPicPr>
          <p:cNvPr id="4" name="图片 3" descr="security1"/>
          <p:cNvPicPr>
            <a:picLocks noChangeAspect="1"/>
          </p:cNvPicPr>
          <p:nvPr/>
        </p:nvPicPr>
        <p:blipFill>
          <a:blip r:embed="rId1"/>
          <a:stretch>
            <a:fillRect/>
          </a:stretch>
        </p:blipFill>
        <p:spPr>
          <a:xfrm>
            <a:off x="663575" y="2308225"/>
            <a:ext cx="8229600" cy="4061460"/>
          </a:xfrm>
          <a:prstGeom prst="rect">
            <a:avLst/>
          </a:prstGeom>
        </p:spPr>
      </p:pic>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可疑活动视频分析</a:t>
            </a:r>
            <a:r>
              <a:rPr lang="en-US" altLang="zh-CN"/>
              <a:t>——结果和其他应用</a:t>
            </a:r>
            <a:endParaRPr lang="en-US" altLang="zh-CN"/>
          </a:p>
        </p:txBody>
      </p:sp>
      <p:sp>
        <p:nvSpPr>
          <p:cNvPr id="3" name="内容占位符 2"/>
          <p:cNvSpPr>
            <a:spLocks noGrp="1"/>
          </p:cNvSpPr>
          <p:nvPr>
            <p:ph idx="1"/>
          </p:nvPr>
        </p:nvSpPr>
        <p:spPr>
          <a:xfrm>
            <a:off x="250825" y="836295"/>
            <a:ext cx="8642350" cy="5400675"/>
          </a:xfrm>
        </p:spPr>
        <p:txBody>
          <a:bodyPr/>
          <a:p>
            <a:r>
              <a:rPr lang="zh-CN" altLang="en-US" sz="2400"/>
              <a:t>将它连接到安全摄像机，对视频进行实时分析，当系统检测到犯罪或可疑活动时，可以激活报警或是提醒警察。</a:t>
            </a:r>
            <a:endParaRPr lang="zh-CN" altLang="en-US" sz="2400"/>
          </a:p>
          <a:p>
            <a:r>
              <a:rPr lang="zh-CN" altLang="en-US" sz="2400"/>
              <a:t>可以使用经过适当数据训练的类似系统来检测不同类型的活动，例如：使用位于学校的摄像头，检测目标（可能是学生等，待检测对象）是否受到欺凌</a:t>
            </a:r>
            <a:endParaRPr lang="zh-CN" altLang="en-US" sz="2400"/>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t>深度学习的应用</a:t>
            </a:r>
            <a:r>
              <a:rPr lang="en-US" altLang="zh-CN" sz="2800"/>
              <a:t>—</a:t>
            </a:r>
            <a:r>
              <a:rPr lang="zh-CN" altLang="en-US" sz="2800"/>
              <a:t>学习单词的表达：词向量(Word2Vec)</a:t>
            </a:r>
            <a:endParaRPr lang="zh-CN" altLang="en-US" sz="2800"/>
          </a:p>
        </p:txBody>
      </p:sp>
      <p:sp>
        <p:nvSpPr>
          <p:cNvPr id="3" name="内容占位符 2"/>
          <p:cNvSpPr>
            <a:spLocks noGrp="1"/>
          </p:cNvSpPr>
          <p:nvPr>
            <p:ph idx="1"/>
          </p:nvPr>
        </p:nvSpPr>
        <p:spPr/>
        <p:txBody>
          <a:bodyPr/>
          <a:p>
            <a:r>
              <a:rPr lang="zh-CN" altLang="en-US" sz="2400"/>
              <a:t>在基于规则和统计的自然语言传统方法中，将单词视为独立符号</a:t>
            </a:r>
            <a:endParaRPr lang="zh-CN" altLang="en-US" sz="2400"/>
          </a:p>
          <a:p>
            <a:r>
              <a:rPr lang="zh-CN" altLang="en-US" sz="2400"/>
              <a:t>在向量空间中，一个单词按照其在文档中出现的有无，被表示为如下向量（按照字典序）：</a:t>
            </a:r>
            <a:endParaRPr lang="zh-CN" altLang="en-US" sz="2400"/>
          </a:p>
          <a:p>
            <a:endParaRPr lang="zh-CN" altLang="en-US" sz="2400"/>
          </a:p>
          <a:p>
            <a:endParaRPr lang="zh-CN" altLang="en-US" sz="2400"/>
          </a:p>
          <a:p>
            <a:pPr lvl="1"/>
            <a:endParaRPr lang="zh-CN" altLang="en-US" sz="2225"/>
          </a:p>
          <a:p>
            <a:pPr lvl="1"/>
            <a:r>
              <a:rPr lang="zh-CN" altLang="en-US" sz="2225"/>
              <a:t>上述表示方法称为One-hot向量。</a:t>
            </a:r>
            <a:endParaRPr lang="zh-CN" altLang="en-US" sz="2225"/>
          </a:p>
          <a:p>
            <a:r>
              <a:rPr lang="zh-CN" altLang="en-US" sz="2400"/>
              <a:t>缺点：</a:t>
            </a:r>
            <a:endParaRPr lang="zh-CN" altLang="en-US" sz="2400"/>
          </a:p>
          <a:p>
            <a:pPr lvl="1"/>
            <a:r>
              <a:rPr lang="zh-CN" altLang="en-US" sz="2225"/>
              <a:t>维数灾难的困扰</a:t>
            </a:r>
            <a:endParaRPr lang="zh-CN" altLang="en-US" sz="2225"/>
          </a:p>
          <a:p>
            <a:pPr lvl="1"/>
            <a:r>
              <a:rPr lang="zh-CN" altLang="en-US" sz="2225"/>
              <a:t>无法刻画词与词之间的相似性：任意两个词之间都是孤立的</a:t>
            </a:r>
            <a:endParaRPr lang="zh-CN" altLang="en-US" sz="2225"/>
          </a:p>
        </p:txBody>
      </p:sp>
      <p:graphicFrame>
        <p:nvGraphicFramePr>
          <p:cNvPr id="4" name="对象 3"/>
          <p:cNvGraphicFramePr/>
          <p:nvPr/>
        </p:nvGraphicFramePr>
        <p:xfrm>
          <a:off x="1178560" y="2898775"/>
          <a:ext cx="6786880" cy="1059815"/>
        </p:xfrm>
        <a:graphic>
          <a:graphicData uri="http://schemas.openxmlformats.org/presentationml/2006/ole">
            <mc:AlternateContent xmlns:mc="http://schemas.openxmlformats.org/markup-compatibility/2006">
              <mc:Choice xmlns:v="urn:schemas-microsoft-com:vml" Requires="v">
                <p:oleObj spid="_x0000_s5" name="" r:id="rId1" imgW="6781800" imgH="1059180" progId="Paint.Picture">
                  <p:embed/>
                </p:oleObj>
              </mc:Choice>
              <mc:Fallback>
                <p:oleObj name="" r:id="rId1" imgW="6781800" imgH="1059180" progId="Paint.Picture">
                  <p:embed/>
                  <p:pic>
                    <p:nvPicPr>
                      <p:cNvPr id="0" name="图片 4"/>
                      <p:cNvPicPr/>
                      <p:nvPr/>
                    </p:nvPicPr>
                    <p:blipFill>
                      <a:blip r:embed="rId2"/>
                      <a:stretch>
                        <a:fillRect/>
                      </a:stretch>
                    </p:blipFill>
                    <p:spPr>
                      <a:xfrm>
                        <a:off x="1178560" y="2898775"/>
                        <a:ext cx="6786880" cy="1059815"/>
                      </a:xfrm>
                      <a:prstGeom prst="rect">
                        <a:avLst/>
                      </a:prstGeom>
                    </p:spPr>
                  </p:pic>
                </p:oleObj>
              </mc:Fallback>
            </mc:AlternateContent>
          </a:graphicData>
        </a:graphic>
      </p:graphicFrame>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语言模型</a:t>
            </a:r>
            <a:endParaRPr lang="zh-CN" altLang="en-US"/>
          </a:p>
        </p:txBody>
      </p:sp>
      <p:sp>
        <p:nvSpPr>
          <p:cNvPr id="3" name="内容占位符 2"/>
          <p:cNvSpPr>
            <a:spLocks noGrp="1"/>
          </p:cNvSpPr>
          <p:nvPr>
            <p:ph idx="1"/>
          </p:nvPr>
        </p:nvSpPr>
        <p:spPr/>
        <p:txBody>
          <a:bodyPr/>
          <a:p>
            <a:r>
              <a:rPr lang="zh-CN" altLang="en-US"/>
              <a:t>语言模型</a:t>
            </a:r>
            <a:endParaRPr lang="zh-CN" altLang="en-US"/>
          </a:p>
          <a:p>
            <a:pPr lvl="1"/>
            <a:r>
              <a:rPr lang="zh-CN" altLang="en-US"/>
              <a:t>对一种语言的特征进行建模，它有很多很多用处。</a:t>
            </a:r>
            <a:endParaRPr lang="zh-CN" altLang="en-US"/>
          </a:p>
          <a:p>
            <a:pPr lvl="2"/>
            <a:r>
              <a:rPr lang="zh-CN" altLang="en-US"/>
              <a:t>比如在语音转文本(STT)的应用中，声学模型输出的结果，往往是若干个可能的候选词，这时候就需要语言模型来从这些候选词中选择一个最可能的。</a:t>
            </a:r>
            <a:endParaRPr lang="zh-CN" altLang="en-US"/>
          </a:p>
          <a:p>
            <a:pPr lvl="2"/>
            <a:r>
              <a:rPr lang="zh-CN" altLang="en-US"/>
              <a:t>同样也可以用在图像到文本的识别中(OCR)</a:t>
            </a:r>
            <a:endParaRPr lang="zh-CN" altLang="en-US"/>
          </a:p>
        </p:txBody>
      </p:sp>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t>深度学习的应用</a:t>
            </a:r>
            <a:r>
              <a:rPr lang="en-US" altLang="zh-CN" sz="2800"/>
              <a:t>—</a:t>
            </a:r>
            <a:r>
              <a:rPr lang="zh-CN" altLang="en-US" sz="2800"/>
              <a:t>学习单词的表达：词向量(Word2Vec)</a:t>
            </a:r>
            <a:endParaRPr lang="zh-CN" altLang="en-US" sz="2800"/>
          </a:p>
        </p:txBody>
      </p:sp>
      <p:sp>
        <p:nvSpPr>
          <p:cNvPr id="3" name="内容占位符 2"/>
          <p:cNvSpPr>
            <a:spLocks noGrp="1"/>
          </p:cNvSpPr>
          <p:nvPr>
            <p:ph idx="1"/>
          </p:nvPr>
        </p:nvSpPr>
        <p:spPr/>
        <p:txBody>
          <a:bodyPr/>
          <a:p>
            <a:r>
              <a:rPr lang="zh-CN" altLang="en-US" sz="2200"/>
              <a:t>One-hot 表达与单词的分布无关</a:t>
            </a:r>
            <a:endParaRPr lang="zh-CN" altLang="en-US" sz="2200"/>
          </a:p>
          <a:p>
            <a:r>
              <a:rPr lang="zh-CN" altLang="en-US" sz="2200"/>
              <a:t>通过深度学习方法，将单词表征为K维实数值向量(distribution representation)。这样，把对文本内容分析简化为 K 维向量空间中的向量运算，而向量空间上的相似度可以用来表示文本语义上的相似。用深度学习算法生成每个单词的向量表达所有单词的向量表达组成了一个“词向量空间”</a:t>
            </a:r>
            <a:endParaRPr lang="zh-CN" altLang="en-US" sz="2200"/>
          </a:p>
          <a:p>
            <a:r>
              <a:rPr lang="zh-CN" altLang="en-US" sz="2200"/>
              <a:t>单词表达为词向量后，很多 NLP 相关工作（如聚类、同义词计算、主题挖掘等)可以顺利开展</a:t>
            </a:r>
            <a:endParaRPr lang="zh-CN" altLang="en-US" sz="2200"/>
          </a:p>
        </p:txBody>
      </p:sp>
      <p:graphicFrame>
        <p:nvGraphicFramePr>
          <p:cNvPr id="6" name="对象 5"/>
          <p:cNvGraphicFramePr/>
          <p:nvPr/>
        </p:nvGraphicFramePr>
        <p:xfrm>
          <a:off x="2043430" y="4347210"/>
          <a:ext cx="6680200" cy="2470785"/>
        </p:xfrm>
        <a:graphic>
          <a:graphicData uri="http://schemas.openxmlformats.org/presentationml/2006/ole">
            <mc:AlternateContent xmlns:mc="http://schemas.openxmlformats.org/markup-compatibility/2006">
              <mc:Choice xmlns:v="urn:schemas-microsoft-com:vml" Requires="v">
                <p:oleObj spid="_x0000_s7" name="" r:id="rId1" imgW="6675120" imgH="2468880" progId="Paint.Picture">
                  <p:embed/>
                </p:oleObj>
              </mc:Choice>
              <mc:Fallback>
                <p:oleObj name="" r:id="rId1" imgW="6675120" imgH="2468880" progId="Paint.Picture">
                  <p:embed/>
                  <p:pic>
                    <p:nvPicPr>
                      <p:cNvPr id="0" name="图片 6"/>
                      <p:cNvPicPr/>
                      <p:nvPr/>
                    </p:nvPicPr>
                    <p:blipFill>
                      <a:blip r:embed="rId2"/>
                      <a:stretch>
                        <a:fillRect/>
                      </a:stretch>
                    </p:blipFill>
                    <p:spPr>
                      <a:xfrm>
                        <a:off x="2043430" y="4347210"/>
                        <a:ext cx="6680200" cy="2470785"/>
                      </a:xfrm>
                      <a:prstGeom prst="rect">
                        <a:avLst/>
                      </a:prstGeom>
                    </p:spPr>
                  </p:pic>
                </p:oleObj>
              </mc:Fallback>
            </mc:AlternateContent>
          </a:graphicData>
        </a:graphic>
      </p:graphicFrame>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t>深度学习的应用</a:t>
            </a:r>
            <a:r>
              <a:rPr lang="en-US" altLang="zh-CN" sz="2800"/>
              <a:t>—</a:t>
            </a:r>
            <a:r>
              <a:rPr lang="zh-CN" altLang="en-US" sz="2800"/>
              <a:t>学习单词的表达：词向量(Word2Vec)</a:t>
            </a:r>
            <a:endParaRPr lang="zh-CN" altLang="en-US" sz="2800"/>
          </a:p>
        </p:txBody>
      </p:sp>
      <p:graphicFrame>
        <p:nvGraphicFramePr>
          <p:cNvPr id="4" name="内容占位符 3"/>
          <p:cNvGraphicFramePr>
            <a:graphicFrameLocks noChangeAspect="1"/>
          </p:cNvGraphicFramePr>
          <p:nvPr>
            <p:ph idx="1"/>
          </p:nvPr>
        </p:nvGraphicFramePr>
        <p:xfrm>
          <a:off x="250825" y="1164590"/>
          <a:ext cx="8642350" cy="3481070"/>
        </p:xfrm>
        <a:graphic>
          <a:graphicData uri="http://schemas.openxmlformats.org/presentationml/2006/ole">
            <mc:AlternateContent xmlns:mc="http://schemas.openxmlformats.org/markup-compatibility/2006">
              <mc:Choice xmlns:v="urn:schemas-microsoft-com:vml" Requires="v">
                <p:oleObj spid="_x0000_s5" name="" r:id="rId1" imgW="10386060" imgH="4183380" progId="Paint.Picture">
                  <p:embed/>
                </p:oleObj>
              </mc:Choice>
              <mc:Fallback>
                <p:oleObj name="" r:id="rId1" imgW="10386060" imgH="4183380" progId="Paint.Picture">
                  <p:embed/>
                  <p:pic>
                    <p:nvPicPr>
                      <p:cNvPr id="0" name="图片 4"/>
                      <p:cNvPicPr/>
                      <p:nvPr/>
                    </p:nvPicPr>
                    <p:blipFill>
                      <a:blip r:embed="rId2"/>
                      <a:stretch>
                        <a:fillRect/>
                      </a:stretch>
                    </p:blipFill>
                    <p:spPr>
                      <a:xfrm>
                        <a:off x="250825" y="1164590"/>
                        <a:ext cx="8642350" cy="3481070"/>
                      </a:xfrm>
                      <a:prstGeom prst="rect">
                        <a:avLst/>
                      </a:prstGeom>
                    </p:spPr>
                  </p:pic>
                </p:oleObj>
              </mc:Fallback>
            </mc:AlternateContent>
          </a:graphicData>
        </a:graphic>
      </p:graphicFrame>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t>深度学习的应用</a:t>
            </a:r>
            <a:r>
              <a:rPr lang="en-US" altLang="zh-CN" sz="2800"/>
              <a:t>—</a:t>
            </a:r>
            <a:r>
              <a:rPr lang="zh-CN" altLang="en-US" sz="2800"/>
              <a:t>学习单词的表达：词向量(Word2Vec)</a:t>
            </a:r>
            <a:endParaRPr lang="zh-CN" altLang="en-US" sz="2800"/>
          </a:p>
        </p:txBody>
      </p:sp>
      <p:sp>
        <p:nvSpPr>
          <p:cNvPr id="3" name="内容占位符 2"/>
          <p:cNvSpPr>
            <a:spLocks noGrp="1"/>
          </p:cNvSpPr>
          <p:nvPr>
            <p:ph idx="1"/>
          </p:nvPr>
        </p:nvSpPr>
        <p:spPr/>
        <p:txBody>
          <a:bodyPr/>
          <a:p>
            <a:r>
              <a:rPr lang="zh-CN" altLang="en-US" sz="2200"/>
              <a:t>通过某个单词</a:t>
            </a:r>
            <a:r>
              <a:rPr lang="en-US" altLang="zh-CN" sz="2200"/>
              <a:t>Wt</a:t>
            </a:r>
            <a:r>
              <a:rPr lang="zh-CN" altLang="en-US" sz="2200"/>
              <a:t>上下文单词的词向量来预测单词</a:t>
            </a:r>
            <a:r>
              <a:rPr lang="en-US" altLang="zh-CN" sz="2200"/>
              <a:t>Wt</a:t>
            </a:r>
            <a:r>
              <a:rPr lang="zh-CN" altLang="en-US" sz="2200"/>
              <a:t>的词向量</a:t>
            </a:r>
            <a:endParaRPr lang="zh-CN" altLang="en-US" sz="2200"/>
          </a:p>
          <a:p>
            <a:endParaRPr lang="zh-CN" altLang="en-US" sz="2200"/>
          </a:p>
          <a:p>
            <a:endParaRPr lang="zh-CN" altLang="en-US" sz="2200"/>
          </a:p>
          <a:p>
            <a:r>
              <a:rPr lang="zh-CN" altLang="en-US" sz="2200"/>
              <a:t>如下优化模型参数</a:t>
            </a:r>
            <a:r>
              <a:rPr lang="zh-CN" altLang="en-US" sz="2200">
                <a:latin typeface="Arial" panose="020B0604020202020204" pitchFamily="34" charset="0"/>
                <a:cs typeface="Arial" panose="020B0604020202020204" pitchFamily="34" charset="0"/>
              </a:rPr>
              <a:t>Θ</a:t>
            </a:r>
            <a:r>
              <a:rPr lang="zh-CN" altLang="en-US" sz="2200"/>
              <a:t>，以最大化训练数据的对数似然函数</a:t>
            </a:r>
            <a:endParaRPr lang="zh-CN" altLang="en-US" sz="2200"/>
          </a:p>
          <a:p>
            <a:endParaRPr lang="zh-CN" altLang="en-US" sz="2200"/>
          </a:p>
          <a:p>
            <a:endParaRPr lang="zh-CN" altLang="en-US" sz="2200"/>
          </a:p>
          <a:p>
            <a:pPr lvl="1"/>
            <a:r>
              <a:rPr lang="zh-CN" altLang="en-US" sz="2040"/>
              <a:t>Yoshua Bengio, A Neural Probabilistic Language Model, Journal of Machine Learning Research 3 (2003) 1137–1155</a:t>
            </a:r>
            <a:endParaRPr lang="zh-CN" altLang="en-US" sz="2040"/>
          </a:p>
        </p:txBody>
      </p:sp>
      <p:graphicFrame>
        <p:nvGraphicFramePr>
          <p:cNvPr id="4" name="对象 3"/>
          <p:cNvGraphicFramePr/>
          <p:nvPr/>
        </p:nvGraphicFramePr>
        <p:xfrm>
          <a:off x="1589405" y="1553210"/>
          <a:ext cx="5803265" cy="434975"/>
        </p:xfrm>
        <a:graphic>
          <a:graphicData uri="http://schemas.openxmlformats.org/presentationml/2006/ole">
            <mc:AlternateContent xmlns:mc="http://schemas.openxmlformats.org/markup-compatibility/2006">
              <mc:Choice xmlns:v="urn:schemas-microsoft-com:vml" Requires="v">
                <p:oleObj spid="_x0000_s5" name="" r:id="rId1" imgW="5798820" imgH="434340" progId="Paint.Picture">
                  <p:embed/>
                </p:oleObj>
              </mc:Choice>
              <mc:Fallback>
                <p:oleObj name="" r:id="rId1" imgW="5798820" imgH="434340" progId="Paint.Picture">
                  <p:embed/>
                  <p:pic>
                    <p:nvPicPr>
                      <p:cNvPr id="0" name="图片 4"/>
                      <p:cNvPicPr/>
                      <p:nvPr/>
                    </p:nvPicPr>
                    <p:blipFill>
                      <a:blip r:embed="rId2"/>
                      <a:stretch>
                        <a:fillRect/>
                      </a:stretch>
                    </p:blipFill>
                    <p:spPr>
                      <a:xfrm>
                        <a:off x="1589405" y="1553210"/>
                        <a:ext cx="5803265" cy="434975"/>
                      </a:xfrm>
                      <a:prstGeom prst="rect">
                        <a:avLst/>
                      </a:prstGeom>
                    </p:spPr>
                  </p:pic>
                </p:oleObj>
              </mc:Fallback>
            </mc:AlternateContent>
          </a:graphicData>
        </a:graphic>
      </p:graphicFrame>
      <p:graphicFrame>
        <p:nvGraphicFramePr>
          <p:cNvPr id="6" name="对象 5"/>
          <p:cNvGraphicFramePr/>
          <p:nvPr/>
        </p:nvGraphicFramePr>
        <p:xfrm>
          <a:off x="1273810" y="3004820"/>
          <a:ext cx="6596380" cy="541655"/>
        </p:xfrm>
        <a:graphic>
          <a:graphicData uri="http://schemas.openxmlformats.org/presentationml/2006/ole">
            <mc:AlternateContent xmlns:mc="http://schemas.openxmlformats.org/markup-compatibility/2006">
              <mc:Choice xmlns:v="urn:schemas-microsoft-com:vml" Requires="v">
                <p:oleObj spid="_x0000_s7" name="" r:id="rId3" imgW="6591300" imgH="541020" progId="Paint.Picture">
                  <p:embed/>
                </p:oleObj>
              </mc:Choice>
              <mc:Fallback>
                <p:oleObj name="" r:id="rId3" imgW="6591300" imgH="541020" progId="Paint.Picture">
                  <p:embed/>
                  <p:pic>
                    <p:nvPicPr>
                      <p:cNvPr id="0" name="图片 6"/>
                      <p:cNvPicPr/>
                      <p:nvPr/>
                    </p:nvPicPr>
                    <p:blipFill>
                      <a:blip r:embed="rId4"/>
                      <a:stretch>
                        <a:fillRect/>
                      </a:stretch>
                    </p:blipFill>
                    <p:spPr>
                      <a:xfrm>
                        <a:off x="1273810" y="3004820"/>
                        <a:ext cx="6596380" cy="541655"/>
                      </a:xfrm>
                      <a:prstGeom prst="rect">
                        <a:avLst/>
                      </a:prstGeom>
                    </p:spPr>
                  </p:pic>
                </p:oleObj>
              </mc:Fallback>
            </mc:AlternateContent>
          </a:graphicData>
        </a:graphic>
      </p:graphicFrame>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2800"/>
              <a:t>词向量模型的基本思想</a:t>
            </a:r>
            <a:endParaRPr sz="2800"/>
          </a:p>
        </p:txBody>
      </p:sp>
      <p:sp>
        <p:nvSpPr>
          <p:cNvPr id="3" name="内容占位符 2"/>
          <p:cNvSpPr>
            <a:spLocks noGrp="1"/>
          </p:cNvSpPr>
          <p:nvPr>
            <p:ph idx="1"/>
          </p:nvPr>
        </p:nvSpPr>
        <p:spPr/>
        <p:txBody>
          <a:bodyPr/>
          <a:p>
            <a:r>
              <a:rPr lang="zh-CN" altLang="en-US" sz="2200"/>
              <a:t>词向量模型由一层输入层，一层隐藏层，一层输出层构成：实现了每个单词</a:t>
            </a:r>
            <a:r>
              <a:rPr lang="en-US" altLang="zh-CN" sz="2200"/>
              <a:t>N</a:t>
            </a:r>
            <a:r>
              <a:rPr lang="zh-CN" altLang="en-US" sz="2200"/>
              <a:t>维向量的表达</a:t>
            </a:r>
            <a:endParaRPr lang="zh-CN" altLang="en-US" sz="2200"/>
          </a:p>
        </p:txBody>
      </p:sp>
      <p:graphicFrame>
        <p:nvGraphicFramePr>
          <p:cNvPr id="4" name="对象 3"/>
          <p:cNvGraphicFramePr/>
          <p:nvPr/>
        </p:nvGraphicFramePr>
        <p:xfrm>
          <a:off x="499110" y="1901825"/>
          <a:ext cx="8487410" cy="3260725"/>
        </p:xfrm>
        <a:graphic>
          <a:graphicData uri="http://schemas.openxmlformats.org/presentationml/2006/ole">
            <mc:AlternateContent xmlns:mc="http://schemas.openxmlformats.org/markup-compatibility/2006">
              <mc:Choice xmlns:v="urn:schemas-microsoft-com:vml" Requires="v">
                <p:oleObj spid="_x0000_s5" name="" r:id="rId1" imgW="10622280" imgH="4221480" progId="Paint.Picture">
                  <p:embed/>
                </p:oleObj>
              </mc:Choice>
              <mc:Fallback>
                <p:oleObj name="" r:id="rId1" imgW="10622280" imgH="4221480" progId="Paint.Picture">
                  <p:embed/>
                  <p:pic>
                    <p:nvPicPr>
                      <p:cNvPr id="0" name="图片 4"/>
                      <p:cNvPicPr/>
                      <p:nvPr/>
                    </p:nvPicPr>
                    <p:blipFill>
                      <a:blip r:embed="rId2"/>
                      <a:stretch>
                        <a:fillRect/>
                      </a:stretch>
                    </p:blipFill>
                    <p:spPr>
                      <a:xfrm>
                        <a:off x="499110" y="1901825"/>
                        <a:ext cx="8487410" cy="3260725"/>
                      </a:xfrm>
                      <a:prstGeom prst="rect">
                        <a:avLst/>
                      </a:prstGeom>
                    </p:spPr>
                  </p:pic>
                </p:oleObj>
              </mc:Fallback>
            </mc:AlternateContent>
          </a:graphicData>
        </a:graphic>
      </p:graphicFrame>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2800"/>
              <a:t>词向量模型的基本思想</a:t>
            </a:r>
            <a:endParaRPr sz="2800"/>
          </a:p>
        </p:txBody>
      </p:sp>
      <p:sp>
        <p:nvSpPr>
          <p:cNvPr id="3" name="内容占位符 2"/>
          <p:cNvSpPr>
            <a:spLocks noGrp="1"/>
          </p:cNvSpPr>
          <p:nvPr>
            <p:ph idx="1"/>
          </p:nvPr>
        </p:nvSpPr>
        <p:spPr/>
        <p:txBody>
          <a:bodyPr/>
          <a:p>
            <a:r>
              <a:rPr lang="zh-CN" altLang="en-US" sz="2200"/>
              <a:t>词向量模型由一层输入层，一层隐藏层，一层输出层构成：实现了每个单词</a:t>
            </a:r>
            <a:r>
              <a:rPr lang="en-US" altLang="zh-CN" sz="2200"/>
              <a:t>N</a:t>
            </a:r>
            <a:r>
              <a:rPr lang="zh-CN" altLang="en-US" sz="2200"/>
              <a:t>维向量的表达</a:t>
            </a:r>
            <a:endParaRPr lang="zh-CN" altLang="en-US" sz="2200"/>
          </a:p>
          <a:p>
            <a:r>
              <a:rPr lang="zh-CN" altLang="en-US" sz="2200"/>
              <a:t>深度学习 是 一种 </a:t>
            </a:r>
            <a:r>
              <a:rPr lang="zh-CN" altLang="en-US" sz="2200">
                <a:solidFill>
                  <a:srgbClr val="FF0000"/>
                </a:solidFill>
              </a:rPr>
              <a:t>机器学习</a:t>
            </a:r>
            <a:r>
              <a:rPr lang="zh-CN" altLang="en-US" sz="2200"/>
              <a:t> 的 方法</a:t>
            </a:r>
            <a:endParaRPr lang="zh-CN" altLang="en-US" sz="2200"/>
          </a:p>
        </p:txBody>
      </p:sp>
      <p:graphicFrame>
        <p:nvGraphicFramePr>
          <p:cNvPr id="4" name="对象 3"/>
          <p:cNvGraphicFramePr/>
          <p:nvPr/>
        </p:nvGraphicFramePr>
        <p:xfrm>
          <a:off x="512445" y="2430145"/>
          <a:ext cx="8119110" cy="3006725"/>
        </p:xfrm>
        <a:graphic>
          <a:graphicData uri="http://schemas.openxmlformats.org/presentationml/2006/ole">
            <mc:AlternateContent xmlns:mc="http://schemas.openxmlformats.org/markup-compatibility/2006">
              <mc:Choice xmlns:v="urn:schemas-microsoft-com:vml" Requires="v">
                <p:oleObj spid="_x0000_s5" name="" r:id="rId1" imgW="10515600" imgH="4282440" progId="Paint.Picture">
                  <p:embed/>
                </p:oleObj>
              </mc:Choice>
              <mc:Fallback>
                <p:oleObj name="" r:id="rId1" imgW="10515600" imgH="4282440" progId="Paint.Picture">
                  <p:embed/>
                  <p:pic>
                    <p:nvPicPr>
                      <p:cNvPr id="0" name="图片 4"/>
                      <p:cNvPicPr/>
                      <p:nvPr/>
                    </p:nvPicPr>
                    <p:blipFill>
                      <a:blip r:embed="rId2"/>
                      <a:stretch>
                        <a:fillRect/>
                      </a:stretch>
                    </p:blipFill>
                    <p:spPr>
                      <a:xfrm>
                        <a:off x="512445" y="2430145"/>
                        <a:ext cx="8119110" cy="3006725"/>
                      </a:xfrm>
                      <a:prstGeom prst="rect">
                        <a:avLst/>
                      </a:prstGeom>
                    </p:spPr>
                  </p:pic>
                </p:oleObj>
              </mc:Fallback>
            </mc:AlternateContent>
          </a:graphicData>
        </a:graphic>
      </p:graphicFrame>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2800"/>
              <a:t>词向量模型：两种训练模式</a:t>
            </a:r>
            <a:endParaRPr sz="2800"/>
          </a:p>
        </p:txBody>
      </p:sp>
      <p:sp>
        <p:nvSpPr>
          <p:cNvPr id="3" name="内容占位符 2"/>
          <p:cNvSpPr>
            <a:spLocks noGrp="1"/>
          </p:cNvSpPr>
          <p:nvPr>
            <p:ph idx="1"/>
          </p:nvPr>
        </p:nvSpPr>
        <p:spPr/>
        <p:txBody>
          <a:bodyPr/>
          <a:p>
            <a:r>
              <a:rPr lang="zh-CN" altLang="en-US" sz="2200"/>
              <a:t>Continue Bag-of-Words (CBoW): 根据某个单词的上下文单词来预测该单词</a:t>
            </a:r>
            <a:endParaRPr lang="zh-CN" altLang="en-US" sz="2200"/>
          </a:p>
          <a:p>
            <a:r>
              <a:rPr lang="zh-CN" altLang="en-US" sz="2200"/>
              <a:t>Skip-gram：利用某个单词来分别预测该单词的上下文单词</a:t>
            </a:r>
            <a:endParaRPr lang="zh-CN" altLang="en-US" sz="2200"/>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2800"/>
              <a:t>Word2Vec的改进算法</a:t>
            </a:r>
            <a:endParaRPr sz="2800"/>
          </a:p>
        </p:txBody>
      </p:sp>
      <p:sp>
        <p:nvSpPr>
          <p:cNvPr id="3" name="内容占位符 2"/>
          <p:cNvSpPr>
            <a:spLocks noGrp="1"/>
          </p:cNvSpPr>
          <p:nvPr>
            <p:ph idx="1"/>
          </p:nvPr>
        </p:nvSpPr>
        <p:spPr/>
        <p:txBody>
          <a:bodyPr/>
          <a:p>
            <a:r>
              <a:rPr lang="zh-CN" altLang="en-US" sz="2200"/>
              <a:t>对一个包含10000个单词的语料库，每个单词的词向量设为200维，则需要200*10000(2000000)和10000*200(2000000)异常庞大的权重矩阵</a:t>
            </a:r>
            <a:endParaRPr lang="zh-CN" altLang="en-US" sz="2200"/>
          </a:p>
          <a:p>
            <a:r>
              <a:rPr lang="zh-CN" altLang="en-US" sz="2200"/>
              <a:t>在如此大神经网络上进行梯度下降耗时</a:t>
            </a:r>
            <a:endParaRPr lang="zh-CN" altLang="en-US" sz="2200"/>
          </a:p>
          <a:p>
            <a:r>
              <a:rPr lang="zh-CN" altLang="en-US" sz="2200"/>
              <a:t>为了解决这个不足，后续出现了如下改进手段：</a:t>
            </a:r>
            <a:endParaRPr lang="zh-CN" altLang="en-US" sz="2200"/>
          </a:p>
          <a:p>
            <a:pPr lvl="1"/>
            <a:r>
              <a:rPr lang="zh-CN" altLang="en-US" sz="2040"/>
              <a:t>Hierarchical Softmax (引入霍夫曼树)</a:t>
            </a:r>
            <a:endParaRPr lang="zh-CN" altLang="en-US" sz="2040"/>
          </a:p>
          <a:p>
            <a:pPr lvl="1"/>
            <a:r>
              <a:rPr lang="zh-CN" altLang="en-US" sz="2040"/>
              <a:t>Negative Sampling</a:t>
            </a:r>
            <a:endParaRPr lang="zh-CN" altLang="en-US" sz="2040"/>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基于词向量的操作：单词类比</a:t>
            </a:r>
            <a:endParaRPr lang="zh-CN" altLang="en-US"/>
          </a:p>
        </p:txBody>
      </p:sp>
      <p:sp>
        <p:nvSpPr>
          <p:cNvPr id="3" name="内容占位符 2"/>
          <p:cNvSpPr>
            <a:spLocks noGrp="1"/>
          </p:cNvSpPr>
          <p:nvPr>
            <p:ph idx="1"/>
          </p:nvPr>
        </p:nvSpPr>
        <p:spPr>
          <a:xfrm>
            <a:off x="250825" y="818515"/>
            <a:ext cx="8642350" cy="5400675"/>
          </a:xfrm>
        </p:spPr>
        <p:txBody>
          <a:bodyPr/>
          <a:p>
            <a:r>
              <a:rPr lang="en-US" altLang="zh-CN"/>
              <a:t>king</a:t>
            </a:r>
            <a:r>
              <a:rPr lang="zh-CN" altLang="en-US"/>
              <a:t> − </a:t>
            </a:r>
            <a:r>
              <a:rPr lang="en-US" altLang="zh-CN"/>
              <a:t>man</a:t>
            </a:r>
            <a:r>
              <a:rPr lang="zh-CN" altLang="en-US"/>
              <a:t> + </a:t>
            </a:r>
            <a:r>
              <a:rPr lang="en-US" altLang="zh-CN"/>
              <a:t>woman</a:t>
            </a:r>
            <a:r>
              <a:rPr lang="zh-CN" altLang="en-US"/>
              <a:t> = </a:t>
            </a:r>
            <a:r>
              <a:rPr lang="en-US" altLang="zh-CN"/>
              <a:t>queen</a:t>
            </a:r>
            <a:endParaRPr lang="en-US" altLang="zh-CN"/>
          </a:p>
        </p:txBody>
      </p:sp>
      <p:graphicFrame>
        <p:nvGraphicFramePr>
          <p:cNvPr id="4" name="对象 3"/>
          <p:cNvGraphicFramePr/>
          <p:nvPr/>
        </p:nvGraphicFramePr>
        <p:xfrm>
          <a:off x="1094105" y="1608455"/>
          <a:ext cx="6253480" cy="3820795"/>
        </p:xfrm>
        <a:graphic>
          <a:graphicData uri="http://schemas.openxmlformats.org/presentationml/2006/ole">
            <mc:AlternateContent xmlns:mc="http://schemas.openxmlformats.org/markup-compatibility/2006">
              <mc:Choice xmlns:v="urn:schemas-microsoft-com:vml" Requires="v">
                <p:oleObj spid="_x0000_s5" name="" r:id="rId1" imgW="6248400" imgH="3817620" progId="Paint.Picture">
                  <p:embed/>
                </p:oleObj>
              </mc:Choice>
              <mc:Fallback>
                <p:oleObj name="" r:id="rId1" imgW="6248400" imgH="3817620" progId="Paint.Picture">
                  <p:embed/>
                  <p:pic>
                    <p:nvPicPr>
                      <p:cNvPr id="0" name="图片 4"/>
                      <p:cNvPicPr/>
                      <p:nvPr/>
                    </p:nvPicPr>
                    <p:blipFill>
                      <a:blip r:embed="rId2"/>
                      <a:stretch>
                        <a:fillRect/>
                      </a:stretch>
                    </p:blipFill>
                    <p:spPr>
                      <a:xfrm>
                        <a:off x="1094105" y="1608455"/>
                        <a:ext cx="6253480" cy="3820795"/>
                      </a:xfrm>
                      <a:prstGeom prst="rect">
                        <a:avLst/>
                      </a:prstGeom>
                    </p:spPr>
                  </p:pic>
                </p:oleObj>
              </mc:Fallback>
            </mc:AlternateContent>
          </a:graphicData>
        </a:graphic>
      </p:graphicFrame>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对联项目</a:t>
            </a:r>
            <a:endParaRPr lang="zh-CN" altLang="en-US"/>
          </a:p>
        </p:txBody>
      </p:sp>
      <p:sp>
        <p:nvSpPr>
          <p:cNvPr id="3" name="内容占位符 2"/>
          <p:cNvSpPr>
            <a:spLocks noGrp="1"/>
          </p:cNvSpPr>
          <p:nvPr>
            <p:ph idx="1"/>
          </p:nvPr>
        </p:nvSpPr>
        <p:spPr/>
        <p:txBody>
          <a:bodyPr/>
          <a:p>
            <a:r>
              <a:rPr lang="zh-CN" altLang="en-US"/>
              <a:t>AI机智对对联：</a:t>
            </a:r>
            <a:r>
              <a:rPr lang="zh-CN" altLang="en-US">
                <a:hlinkClick r:id="rId1" action="ppaction://hlinkfile"/>
              </a:rPr>
              <a:t>https://ai.binwang.me/couplet/</a:t>
            </a:r>
            <a:endParaRPr lang="zh-CN" altLang="en-US"/>
          </a:p>
        </p:txBody>
      </p:sp>
      <p:pic>
        <p:nvPicPr>
          <p:cNvPr id="5" name="图片 4" descr="duilian1"/>
          <p:cNvPicPr>
            <a:picLocks noChangeAspect="1"/>
          </p:cNvPicPr>
          <p:nvPr/>
        </p:nvPicPr>
        <p:blipFill>
          <a:blip r:embed="rId2"/>
          <a:stretch>
            <a:fillRect/>
          </a:stretch>
        </p:blipFill>
        <p:spPr>
          <a:xfrm>
            <a:off x="1657350" y="1974850"/>
            <a:ext cx="5324475" cy="2276475"/>
          </a:xfrm>
          <a:prstGeom prst="rect">
            <a:avLst/>
          </a:prstGeom>
        </p:spPr>
      </p:pic>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seq2seq模型</a:t>
            </a:r>
            <a:endParaRPr lang="zh-CN" altLang="en-US"/>
          </a:p>
        </p:txBody>
      </p:sp>
      <p:sp>
        <p:nvSpPr>
          <p:cNvPr id="3" name="内容占位符 2"/>
          <p:cNvSpPr>
            <a:spLocks noGrp="1"/>
          </p:cNvSpPr>
          <p:nvPr>
            <p:ph idx="1"/>
          </p:nvPr>
        </p:nvSpPr>
        <p:spPr/>
        <p:txBody>
          <a:bodyPr/>
          <a:p>
            <a:r>
              <a:rPr lang="zh-CN" altLang="en-US"/>
              <a:t>目前自然语言处理技术中非常重要而且非常流行的一个模型</a:t>
            </a:r>
            <a:endParaRPr lang="zh-CN" altLang="en-US"/>
          </a:p>
          <a:p>
            <a:r>
              <a:rPr lang="zh-CN" altLang="en-US"/>
              <a:t>该技术突破了传统的固定大小输入问题框架，开通了将经典深度神经网络模型运用于翻译与智能问答这一类序列型任务的先河，并且被证实在各主流语言之间的相互翻译以及语音助手中人机短问快答的应用中有着非常好的表现</a:t>
            </a:r>
            <a:endParaRPr lang="zh-CN" altLang="en-US"/>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语言模型</a:t>
            </a:r>
            <a:endParaRPr lang="zh-CN" altLang="en-US"/>
          </a:p>
        </p:txBody>
      </p:sp>
      <p:sp>
        <p:nvSpPr>
          <p:cNvPr id="3" name="内容占位符 2"/>
          <p:cNvSpPr>
            <a:spLocks noGrp="1"/>
          </p:cNvSpPr>
          <p:nvPr>
            <p:ph idx="1"/>
          </p:nvPr>
        </p:nvSpPr>
        <p:spPr/>
        <p:txBody>
          <a:bodyPr/>
          <a:p>
            <a:r>
              <a:rPr lang="zh-CN" altLang="en-US"/>
              <a:t>语言模型</a:t>
            </a:r>
            <a:r>
              <a:rPr lang="en-US" altLang="zh-CN"/>
              <a:t>——N-Gram</a:t>
            </a:r>
            <a:endParaRPr lang="en-US" altLang="zh-CN"/>
          </a:p>
          <a:p>
            <a:pPr lvl="1"/>
            <a:r>
              <a:rPr lang="zh-CN" altLang="en-US"/>
              <a:t>假设一个词出现的概率只与前面N个词相关。</a:t>
            </a:r>
            <a:endParaRPr lang="zh-CN" altLang="en-US"/>
          </a:p>
          <a:p>
            <a:pPr lvl="1"/>
            <a:r>
              <a:rPr lang="zh-CN" altLang="en-US"/>
              <a:t>以2-Gram为例。首先，对前面的一句话进行切词：</a:t>
            </a:r>
            <a:endParaRPr lang="zh-CN" altLang="en-US"/>
          </a:p>
          <a:p>
            <a:pPr lvl="2"/>
            <a:r>
              <a:rPr lang="zh-CN" altLang="en-US"/>
              <a:t>我 昨天 上学 迟到 了 ，老师 批评 了 ____。</a:t>
            </a:r>
            <a:endParaRPr lang="zh-CN" altLang="en-US"/>
          </a:p>
          <a:p>
            <a:pPr lvl="3"/>
            <a:r>
              <a:rPr lang="zh-CN" altLang="en-US"/>
              <a:t>如果用2-Gram进行建模，那么电脑在预测的时候，只会看到前面的『了』，然后，电脑会在语料库中，搜索『了』后面最可能的一个词。不管最后电脑选的是不是『我』，我们都知道这个模型是不靠谱的，因为『了』前面说了那么一大堆实际上是没有用到的。</a:t>
            </a:r>
            <a:endParaRPr lang="zh-CN" altLang="en-US"/>
          </a:p>
          <a:p>
            <a:pPr lvl="3"/>
            <a:r>
              <a:rPr lang="zh-CN" altLang="en-US"/>
              <a:t>如果是3-Gram模型，会搜索『批评了』后面最可能的词，感觉上比2-Gram靠谱了不少，但还是远远不够的。因为这句话最关键的信息『我』，远在9个词之前！</a:t>
            </a:r>
            <a:endParaRPr lang="zh-CN" altLang="en-US"/>
          </a:p>
          <a:p>
            <a:pPr lvl="2"/>
            <a:r>
              <a:rPr lang="zh-CN" altLang="en-US"/>
              <a:t>模型的大小和N的关系是指数级的，4-Gram模型就会占用海量的存储空间</a:t>
            </a:r>
            <a:endParaRPr lang="zh-CN" altLang="en-US"/>
          </a:p>
          <a:p>
            <a:pPr lvl="2"/>
            <a:endParaRPr lang="zh-CN" altLang="en-US"/>
          </a:p>
        </p:txBody>
      </p:sp>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seq2seq模型思想</a:t>
            </a:r>
            <a:endParaRPr lang="zh-CN" altLang="en-US"/>
          </a:p>
        </p:txBody>
      </p:sp>
      <p:sp>
        <p:nvSpPr>
          <p:cNvPr id="3" name="内容占位符 2"/>
          <p:cNvSpPr>
            <a:spLocks noGrp="1"/>
          </p:cNvSpPr>
          <p:nvPr>
            <p:ph idx="1"/>
          </p:nvPr>
        </p:nvSpPr>
        <p:spPr/>
        <p:txBody>
          <a:bodyPr/>
          <a:p>
            <a:r>
              <a:rPr lang="zh-CN" altLang="en-US" sz="2400"/>
              <a:t>2014年，是由Google Brain团队和Yoshua Bengio 两个团队各自独立的提出来</a:t>
            </a:r>
            <a:endParaRPr lang="zh-CN" altLang="en-US" sz="2400"/>
          </a:p>
          <a:p>
            <a:r>
              <a:rPr lang="zh-CN" altLang="en-US" sz="2400"/>
              <a:t>一个翻译模型，把一个语言序列翻译成另一种语言序列，整个处理过程是通过使用深度神经网络( LSTM或者RNN) 将一个序列作为输入影射为另外一个输出序列</a:t>
            </a:r>
            <a:endParaRPr lang="zh-CN" altLang="en-US" sz="2400"/>
          </a:p>
        </p:txBody>
      </p:sp>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seq2seq模型思想</a:t>
            </a:r>
            <a:endParaRPr lang="zh-CN" altLang="en-US"/>
          </a:p>
        </p:txBody>
      </p:sp>
      <p:sp>
        <p:nvSpPr>
          <p:cNvPr id="3" name="内容占位符 2"/>
          <p:cNvSpPr>
            <a:spLocks noGrp="1"/>
          </p:cNvSpPr>
          <p:nvPr>
            <p:ph idx="1"/>
          </p:nvPr>
        </p:nvSpPr>
        <p:spPr>
          <a:xfrm>
            <a:off x="250825" y="765175"/>
            <a:ext cx="8642350" cy="5400675"/>
          </a:xfrm>
        </p:spPr>
        <p:txBody>
          <a:bodyPr/>
          <a:p>
            <a:r>
              <a:rPr lang="en-US" altLang="zh-CN" sz="2000"/>
              <a:t>Encoder</a:t>
            </a:r>
            <a:endParaRPr lang="zh-CN" altLang="en-US" sz="2000"/>
          </a:p>
          <a:p>
            <a:pPr lvl="1"/>
            <a:r>
              <a:rPr lang="zh-CN" altLang="en-US" sz="2000"/>
              <a:t>左边使用一个神经网络，接收输入序列"A B C EOS ( EOS=End of Sentence，句末标记)", 在这个过程中每一个时间点接收一个词或者字，并在读取的EOS时终止接受输入，最后输出一个向量作为输入序列的语义表示向量</a:t>
            </a:r>
            <a:endParaRPr lang="zh-CN" altLang="en-US" sz="2000"/>
          </a:p>
          <a:p>
            <a:pPr lvl="0"/>
            <a:r>
              <a:rPr lang="en-US" altLang="zh-CN" sz="2000"/>
              <a:t>Decoder</a:t>
            </a:r>
            <a:endParaRPr lang="en-US" altLang="zh-CN" sz="2000"/>
          </a:p>
          <a:p>
            <a:pPr lvl="1"/>
            <a:r>
              <a:rPr lang="en-US" altLang="zh-CN" sz="2000"/>
              <a:t>第二个神经网络接收到第一个神经网络产生的输出向量后输出相应的输出语义向量，并且在这个时候每一个时刻输出词的概率都与前一个时刻的输出有关系，模型会将这些序列一次映射为"W X Y Z EOS"</a:t>
            </a:r>
            <a:endParaRPr lang="en-US" altLang="zh-CN" sz="2000"/>
          </a:p>
        </p:txBody>
      </p:sp>
      <p:pic>
        <p:nvPicPr>
          <p:cNvPr id="4" name="图片 3" descr="Seq2Seq"/>
          <p:cNvPicPr>
            <a:picLocks noChangeAspect="1"/>
          </p:cNvPicPr>
          <p:nvPr/>
        </p:nvPicPr>
        <p:blipFill>
          <a:blip r:embed="rId1"/>
          <a:stretch>
            <a:fillRect/>
          </a:stretch>
        </p:blipFill>
        <p:spPr>
          <a:xfrm>
            <a:off x="967105" y="4387215"/>
            <a:ext cx="7533640" cy="1643380"/>
          </a:xfrm>
          <a:prstGeom prst="rect">
            <a:avLst/>
          </a:prstGeom>
        </p:spPr>
      </p:pic>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seq2seq模型思想</a:t>
            </a:r>
            <a:endParaRPr lang="zh-CN" altLang="en-US"/>
          </a:p>
        </p:txBody>
      </p:sp>
      <p:sp>
        <p:nvSpPr>
          <p:cNvPr id="3" name="内容占位符 2"/>
          <p:cNvSpPr>
            <a:spLocks noGrp="1"/>
          </p:cNvSpPr>
          <p:nvPr>
            <p:ph idx="1"/>
          </p:nvPr>
        </p:nvSpPr>
        <p:spPr/>
        <p:txBody>
          <a:bodyPr/>
          <a:p>
            <a:r>
              <a:rPr lang="zh-CN" altLang="en-US"/>
              <a:t>整个过程的结构</a:t>
            </a:r>
            <a:endParaRPr lang="zh-CN" altLang="en-US"/>
          </a:p>
        </p:txBody>
      </p:sp>
      <p:pic>
        <p:nvPicPr>
          <p:cNvPr id="4" name="图片 3" descr="Seq2Seq1"/>
          <p:cNvPicPr>
            <a:picLocks noChangeAspect="1"/>
          </p:cNvPicPr>
          <p:nvPr/>
        </p:nvPicPr>
        <p:blipFill>
          <a:blip r:embed="rId1"/>
          <a:stretch>
            <a:fillRect/>
          </a:stretch>
        </p:blipFill>
        <p:spPr>
          <a:xfrm>
            <a:off x="575945" y="2025650"/>
            <a:ext cx="7826375" cy="1273810"/>
          </a:xfrm>
          <a:prstGeom prst="rect">
            <a:avLst/>
          </a:prstGeom>
        </p:spPr>
      </p:pic>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seq2seq模型</a:t>
            </a:r>
            <a:endParaRPr lang="zh-CN" altLang="en-US"/>
          </a:p>
        </p:txBody>
      </p:sp>
      <p:sp>
        <p:nvSpPr>
          <p:cNvPr id="3" name="内容占位符 2"/>
          <p:cNvSpPr>
            <a:spLocks noGrp="1"/>
          </p:cNvSpPr>
          <p:nvPr>
            <p:ph idx="1"/>
          </p:nvPr>
        </p:nvSpPr>
        <p:spPr/>
        <p:txBody>
          <a:bodyPr/>
          <a:p>
            <a:r>
              <a:rPr lang="zh-CN" altLang="en-US"/>
              <a:t>使用的是RNN网络作为基本的神经网络对输入序列和输出序列进行学习</a:t>
            </a:r>
            <a:endParaRPr lang="zh-CN" altLang="en-US"/>
          </a:p>
          <a:p>
            <a:r>
              <a:rPr lang="zh-CN" altLang="en-US"/>
              <a:t>整个模型分为解码和编码的过程，编码的过程结束后输出一个语义向量c，之后整个解码过程根据c进行相应的学习输出</a:t>
            </a:r>
            <a:endParaRPr lang="zh-CN" altLang="en-US"/>
          </a:p>
        </p:txBody>
      </p:sp>
      <p:pic>
        <p:nvPicPr>
          <p:cNvPr id="4" name="图片 3" descr="Seq2Seq2"/>
          <p:cNvPicPr>
            <a:picLocks noChangeAspect="1"/>
          </p:cNvPicPr>
          <p:nvPr/>
        </p:nvPicPr>
        <p:blipFill>
          <a:blip r:embed="rId1"/>
          <a:stretch>
            <a:fillRect/>
          </a:stretch>
        </p:blipFill>
        <p:spPr>
          <a:xfrm>
            <a:off x="5905500" y="3362325"/>
            <a:ext cx="2798445" cy="2738120"/>
          </a:xfrm>
          <a:prstGeom prst="rect">
            <a:avLst/>
          </a:prstGeom>
        </p:spPr>
      </p:pic>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对象 6"/>
          <p:cNvGraphicFramePr/>
          <p:nvPr/>
        </p:nvGraphicFramePr>
        <p:xfrm>
          <a:off x="2570480" y="5115560"/>
          <a:ext cx="4003675" cy="755015"/>
        </p:xfrm>
        <a:graphic>
          <a:graphicData uri="http://schemas.openxmlformats.org/presentationml/2006/ole">
            <mc:AlternateContent xmlns:mc="http://schemas.openxmlformats.org/markup-compatibility/2006">
              <mc:Choice xmlns:v="urn:schemas-microsoft-com:vml" Requires="v">
                <p:oleObj spid="_x0000_s8" name="" r:id="rId1" imgW="4000500" imgH="754380" progId="Paint.Picture">
                  <p:embed/>
                </p:oleObj>
              </mc:Choice>
              <mc:Fallback>
                <p:oleObj name="" r:id="rId1" imgW="4000500" imgH="754380" progId="Paint.Picture">
                  <p:embed/>
                  <p:pic>
                    <p:nvPicPr>
                      <p:cNvPr id="0" name="图片 7"/>
                      <p:cNvPicPr/>
                      <p:nvPr/>
                    </p:nvPicPr>
                    <p:blipFill>
                      <a:blip r:embed="rId2"/>
                      <a:stretch>
                        <a:fillRect/>
                      </a:stretch>
                    </p:blipFill>
                    <p:spPr>
                      <a:xfrm>
                        <a:off x="2570480" y="5115560"/>
                        <a:ext cx="4003675" cy="755015"/>
                      </a:xfrm>
                      <a:prstGeom prst="rect">
                        <a:avLst/>
                      </a:prstGeom>
                    </p:spPr>
                  </p:pic>
                </p:oleObj>
              </mc:Fallback>
            </mc:AlternateContent>
          </a:graphicData>
        </a:graphic>
      </p:graphicFrame>
      <p:sp>
        <p:nvSpPr>
          <p:cNvPr id="2" name="标题 1"/>
          <p:cNvSpPr>
            <a:spLocks noGrp="1"/>
          </p:cNvSpPr>
          <p:nvPr>
            <p:ph type="title"/>
          </p:nvPr>
        </p:nvSpPr>
        <p:spPr/>
        <p:txBody>
          <a:bodyPr/>
          <a:p>
            <a:r>
              <a:rPr lang="zh-CN" altLang="en-US"/>
              <a:t>seq2seq模型</a:t>
            </a:r>
            <a:endParaRPr lang="zh-CN" altLang="en-US"/>
          </a:p>
        </p:txBody>
      </p:sp>
      <p:sp>
        <p:nvSpPr>
          <p:cNvPr id="3" name="内容占位符 2"/>
          <p:cNvSpPr>
            <a:spLocks noGrp="1"/>
          </p:cNvSpPr>
          <p:nvPr>
            <p:ph idx="1"/>
          </p:nvPr>
        </p:nvSpPr>
        <p:spPr>
          <a:xfrm>
            <a:off x="227965" y="711200"/>
            <a:ext cx="8642350" cy="5805170"/>
          </a:xfrm>
        </p:spPr>
        <p:txBody>
          <a:bodyPr/>
          <a:p>
            <a:r>
              <a:rPr lang="zh-CN" altLang="en-US"/>
              <a:t>编码过程</a:t>
            </a:r>
            <a:endParaRPr lang="zh-CN" altLang="en-US"/>
          </a:p>
          <a:p>
            <a:pPr lvl="1"/>
            <a:r>
              <a:rPr lang="zh-CN" altLang="en-US" sz="2400"/>
              <a:t>RNN网络学习的的过程，最后输出一个向量c</a:t>
            </a:r>
            <a:endParaRPr lang="zh-CN" altLang="en-US"/>
          </a:p>
          <a:p>
            <a:pPr lvl="1"/>
            <a:endParaRPr lang="zh-CN" altLang="en-US"/>
          </a:p>
          <a:p>
            <a:pPr lvl="1"/>
            <a:endParaRPr lang="zh-CN" altLang="en-US"/>
          </a:p>
          <a:p>
            <a:pPr lvl="1"/>
            <a:endParaRPr lang="zh-CN" altLang="en-US"/>
          </a:p>
          <a:p>
            <a:pPr lvl="2"/>
            <a:r>
              <a:rPr lang="zh-CN" altLang="en-US" sz="2000"/>
              <a:t>其中h是隐藏层，y是输出层，输入是一个时间序列x = (x1, x2, ..., xT), 对于每一个时间t，RNN中隐藏层的h的更新由下面的表达式决定：</a:t>
            </a:r>
            <a:endParaRPr lang="zh-CN" altLang="en-US" sz="2000"/>
          </a:p>
          <a:p>
            <a:pPr lvl="2"/>
            <a:endParaRPr lang="zh-CN" altLang="en-US" sz="2000"/>
          </a:p>
          <a:p>
            <a:pPr lvl="2"/>
            <a:r>
              <a:rPr lang="zh-CN" altLang="en-US" sz="2000"/>
              <a:t>RNN网络可以通过学习整个输入序列的概率分布来对下一个字或者词进行预测。对于时间t时，其概率分布为P(x</a:t>
            </a:r>
            <a:r>
              <a:rPr lang="zh-CN" altLang="en-US" sz="2000" baseline="-25000"/>
              <a:t>t</a:t>
            </a:r>
            <a:r>
              <a:rPr lang="zh-CN" altLang="en-US" sz="2000"/>
              <a:t>| x</a:t>
            </a:r>
            <a:r>
              <a:rPr lang="zh-CN" altLang="en-US" sz="2000" baseline="-25000"/>
              <a:t>t-1</a:t>
            </a:r>
            <a:r>
              <a:rPr lang="zh-CN" altLang="en-US" sz="2000"/>
              <a:t>, ...., x</a:t>
            </a:r>
            <a:r>
              <a:rPr lang="zh-CN" altLang="en-US" sz="2000" baseline="-25000"/>
              <a:t>1</a:t>
            </a:r>
            <a:r>
              <a:rPr lang="zh-CN" altLang="en-US" sz="2000"/>
              <a:t>)</a:t>
            </a:r>
            <a:endParaRPr lang="zh-CN" altLang="en-US" sz="2000"/>
          </a:p>
          <a:p>
            <a:pPr lvl="2"/>
            <a:endParaRPr lang="zh-CN" altLang="en-US" sz="2000"/>
          </a:p>
          <a:p>
            <a:pPr lvl="2"/>
            <a:endParaRPr lang="zh-CN" altLang="en-US" sz="2000"/>
          </a:p>
          <a:p>
            <a:pPr lvl="2"/>
            <a:r>
              <a:rPr lang="zh-CN" altLang="en-US" sz="1995"/>
              <a:t>对j遍历词袋中可能的值，就可以得到每个字或者词在下一个时间出现的是概率值</a:t>
            </a:r>
            <a:endParaRPr lang="zh-CN" altLang="en-US" sz="2000"/>
          </a:p>
        </p:txBody>
      </p:sp>
      <p:pic>
        <p:nvPicPr>
          <p:cNvPr id="4" name="图片 3" descr="Encoder"/>
          <p:cNvPicPr>
            <a:picLocks noChangeAspect="1"/>
          </p:cNvPicPr>
          <p:nvPr/>
        </p:nvPicPr>
        <p:blipFill>
          <a:blip r:embed="rId3"/>
          <a:stretch>
            <a:fillRect/>
          </a:stretch>
        </p:blipFill>
        <p:spPr>
          <a:xfrm>
            <a:off x="2547620" y="1755140"/>
            <a:ext cx="3075305" cy="1264920"/>
          </a:xfrm>
          <a:prstGeom prst="rect">
            <a:avLst/>
          </a:prstGeom>
        </p:spPr>
      </p:pic>
      <p:graphicFrame>
        <p:nvGraphicFramePr>
          <p:cNvPr id="5" name="对象 4"/>
          <p:cNvGraphicFramePr/>
          <p:nvPr/>
        </p:nvGraphicFramePr>
        <p:xfrm>
          <a:off x="2475865" y="3866515"/>
          <a:ext cx="1814830" cy="457835"/>
        </p:xfrm>
        <a:graphic>
          <a:graphicData uri="http://schemas.openxmlformats.org/presentationml/2006/ole">
            <mc:AlternateContent xmlns:mc="http://schemas.openxmlformats.org/markup-compatibility/2006">
              <mc:Choice xmlns:v="urn:schemas-microsoft-com:vml" Requires="v">
                <p:oleObj spid="_x0000_s6" name="" r:id="rId4" imgW="1813560" imgH="457200" progId="Paint.Picture">
                  <p:embed/>
                </p:oleObj>
              </mc:Choice>
              <mc:Fallback>
                <p:oleObj name="" r:id="rId4" imgW="1813560" imgH="457200" progId="Paint.Picture">
                  <p:embed/>
                  <p:pic>
                    <p:nvPicPr>
                      <p:cNvPr id="0" name="图片 5"/>
                      <p:cNvPicPr/>
                      <p:nvPr/>
                    </p:nvPicPr>
                    <p:blipFill>
                      <a:blip r:embed="rId5"/>
                      <a:stretch>
                        <a:fillRect/>
                      </a:stretch>
                    </p:blipFill>
                    <p:spPr>
                      <a:xfrm>
                        <a:off x="2475865" y="3866515"/>
                        <a:ext cx="1814830" cy="457835"/>
                      </a:xfrm>
                      <a:prstGeom prst="rect">
                        <a:avLst/>
                      </a:prstGeom>
                    </p:spPr>
                  </p:pic>
                </p:oleObj>
              </mc:Fallback>
            </mc:AlternateContent>
          </a:graphicData>
        </a:graphic>
      </p:graphicFrame>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seq2seq模型</a:t>
            </a:r>
            <a:endParaRPr lang="zh-CN" altLang="en-US"/>
          </a:p>
        </p:txBody>
      </p:sp>
      <p:sp>
        <p:nvSpPr>
          <p:cNvPr id="3" name="内容占位符 2"/>
          <p:cNvSpPr>
            <a:spLocks noGrp="1"/>
          </p:cNvSpPr>
          <p:nvPr>
            <p:ph idx="1"/>
          </p:nvPr>
        </p:nvSpPr>
        <p:spPr>
          <a:xfrm>
            <a:off x="227965" y="711200"/>
            <a:ext cx="8642350" cy="4336415"/>
          </a:xfrm>
        </p:spPr>
        <p:txBody>
          <a:bodyPr/>
          <a:p>
            <a:r>
              <a:rPr lang="zh-CN" altLang="en-US"/>
              <a:t>编码过程</a:t>
            </a:r>
            <a:endParaRPr lang="zh-CN" altLang="en-US"/>
          </a:p>
          <a:p>
            <a:pPr lvl="1"/>
            <a:endParaRPr lang="zh-CN" altLang="en-US"/>
          </a:p>
          <a:p>
            <a:pPr lvl="1"/>
            <a:endParaRPr lang="zh-CN" altLang="en-US"/>
          </a:p>
          <a:p>
            <a:pPr lvl="1"/>
            <a:endParaRPr lang="zh-CN" altLang="en-US" sz="2000"/>
          </a:p>
        </p:txBody>
      </p:sp>
      <p:grpSp>
        <p:nvGrpSpPr>
          <p:cNvPr id="44" name="组合 43"/>
          <p:cNvGrpSpPr/>
          <p:nvPr/>
        </p:nvGrpSpPr>
        <p:grpSpPr>
          <a:xfrm>
            <a:off x="511810" y="1646555"/>
            <a:ext cx="8074025" cy="3944620"/>
            <a:chOff x="1560" y="3600"/>
            <a:chExt cx="12715" cy="6212"/>
          </a:xfrm>
        </p:grpSpPr>
        <p:sp>
          <p:nvSpPr>
            <p:cNvPr id="9" name="椭圆 8"/>
            <p:cNvSpPr/>
            <p:nvPr/>
          </p:nvSpPr>
          <p:spPr>
            <a:xfrm>
              <a:off x="1948" y="8852"/>
              <a:ext cx="960" cy="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大海</a:t>
              </a:r>
              <a:endParaRPr lang="zh-CN" altLang="en-US" sz="2000"/>
            </a:p>
          </p:txBody>
        </p:sp>
        <p:sp>
          <p:nvSpPr>
            <p:cNvPr id="10" name="椭圆 9"/>
            <p:cNvSpPr/>
            <p:nvPr/>
          </p:nvSpPr>
          <p:spPr>
            <a:xfrm>
              <a:off x="4232" y="8852"/>
              <a:ext cx="960" cy="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的</a:t>
              </a:r>
              <a:endParaRPr lang="zh-CN" altLang="en-US" sz="2000"/>
            </a:p>
          </p:txBody>
        </p:sp>
        <p:sp>
          <p:nvSpPr>
            <p:cNvPr id="11" name="椭圆 10"/>
            <p:cNvSpPr/>
            <p:nvPr/>
          </p:nvSpPr>
          <p:spPr>
            <a:xfrm>
              <a:off x="6684" y="8852"/>
              <a:ext cx="960" cy="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颜色</a:t>
              </a:r>
              <a:endParaRPr lang="zh-CN" altLang="en-US" sz="2000"/>
            </a:p>
          </p:txBody>
        </p:sp>
        <p:sp>
          <p:nvSpPr>
            <p:cNvPr id="12" name="椭圆 11"/>
            <p:cNvSpPr/>
            <p:nvPr/>
          </p:nvSpPr>
          <p:spPr>
            <a:xfrm>
              <a:off x="9045" y="8852"/>
              <a:ext cx="960" cy="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是</a:t>
              </a:r>
              <a:endParaRPr lang="zh-CN" altLang="en-US" sz="2000"/>
            </a:p>
          </p:txBody>
        </p:sp>
        <p:cxnSp>
          <p:nvCxnSpPr>
            <p:cNvPr id="13" name="直接箭头连接符 12"/>
            <p:cNvCxnSpPr>
              <a:stCxn id="9" idx="0"/>
            </p:cNvCxnSpPr>
            <p:nvPr/>
          </p:nvCxnSpPr>
          <p:spPr>
            <a:xfrm flipV="1">
              <a:off x="2428" y="8201"/>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14" name="直接箭头连接符 13"/>
            <p:cNvCxnSpPr/>
            <p:nvPr/>
          </p:nvCxnSpPr>
          <p:spPr>
            <a:xfrm flipV="1">
              <a:off x="4712" y="8201"/>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p:nvPr/>
          </p:nvCxnSpPr>
          <p:spPr>
            <a:xfrm flipV="1">
              <a:off x="7164" y="8201"/>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p:nvPr/>
          </p:nvCxnSpPr>
          <p:spPr>
            <a:xfrm flipV="1">
              <a:off x="9525" y="8201"/>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17" name="矩形 16"/>
            <p:cNvSpPr/>
            <p:nvPr/>
          </p:nvSpPr>
          <p:spPr>
            <a:xfrm>
              <a:off x="1920" y="7440"/>
              <a:ext cx="1080" cy="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p:nvPr/>
          </p:nvCxnSpPr>
          <p:spPr>
            <a:xfrm flipV="1">
              <a:off x="2428" y="6789"/>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19" name="矩形 18"/>
            <p:cNvSpPr/>
            <p:nvPr/>
          </p:nvSpPr>
          <p:spPr>
            <a:xfrm>
              <a:off x="1920" y="6079"/>
              <a:ext cx="1080" cy="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0" name="直接箭头连接符 19"/>
            <p:cNvCxnSpPr/>
            <p:nvPr/>
          </p:nvCxnSpPr>
          <p:spPr>
            <a:xfrm flipV="1">
              <a:off x="2428" y="5428"/>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21" name="直接箭头连接符 20"/>
            <p:cNvCxnSpPr>
              <a:stCxn id="19" idx="3"/>
            </p:cNvCxnSpPr>
            <p:nvPr/>
          </p:nvCxnSpPr>
          <p:spPr>
            <a:xfrm>
              <a:off x="3000" y="6439"/>
              <a:ext cx="850" cy="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2" name="矩形 21"/>
            <p:cNvSpPr/>
            <p:nvPr/>
          </p:nvSpPr>
          <p:spPr>
            <a:xfrm>
              <a:off x="1560" y="3600"/>
              <a:ext cx="1680" cy="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的：</a:t>
              </a:r>
              <a:r>
                <a:rPr lang="en-US" altLang="zh-CN" sz="2000"/>
                <a:t>0.3</a:t>
              </a:r>
              <a:endParaRPr lang="en-US" altLang="zh-CN" sz="2000"/>
            </a:p>
            <a:p>
              <a:pPr algn="ctr"/>
              <a:r>
                <a:rPr lang="zh-CN" altLang="en-US" sz="2000"/>
                <a:t>是：</a:t>
              </a:r>
              <a:r>
                <a:rPr lang="en-US" altLang="zh-CN" sz="2000"/>
                <a:t>0.2</a:t>
              </a:r>
              <a:endParaRPr lang="en-US" altLang="zh-CN" sz="2000"/>
            </a:p>
            <a:p>
              <a:pPr algn="ctr"/>
              <a:r>
                <a:rPr lang="en-US" altLang="zh-CN" sz="2000"/>
                <a:t>……</a:t>
              </a:r>
              <a:endParaRPr lang="en-US" altLang="zh-CN" sz="2000"/>
            </a:p>
          </p:txBody>
        </p:sp>
        <p:sp>
          <p:nvSpPr>
            <p:cNvPr id="23" name="矩形 22"/>
            <p:cNvSpPr/>
            <p:nvPr/>
          </p:nvSpPr>
          <p:spPr>
            <a:xfrm>
              <a:off x="4121" y="7475"/>
              <a:ext cx="1080" cy="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4" name="直接箭头连接符 23"/>
            <p:cNvCxnSpPr/>
            <p:nvPr/>
          </p:nvCxnSpPr>
          <p:spPr>
            <a:xfrm flipV="1">
              <a:off x="4629" y="6824"/>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5" name="矩形 24"/>
            <p:cNvSpPr/>
            <p:nvPr/>
          </p:nvSpPr>
          <p:spPr>
            <a:xfrm>
              <a:off x="4121" y="6114"/>
              <a:ext cx="1080" cy="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箭头连接符 25"/>
            <p:cNvCxnSpPr/>
            <p:nvPr/>
          </p:nvCxnSpPr>
          <p:spPr>
            <a:xfrm flipV="1">
              <a:off x="4629" y="5463"/>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27" name="直接箭头连接符 26"/>
            <p:cNvCxnSpPr>
              <a:stCxn id="25" idx="3"/>
            </p:cNvCxnSpPr>
            <p:nvPr/>
          </p:nvCxnSpPr>
          <p:spPr>
            <a:xfrm>
              <a:off x="5201" y="6474"/>
              <a:ext cx="850" cy="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28" name="矩形 27"/>
            <p:cNvSpPr/>
            <p:nvPr/>
          </p:nvSpPr>
          <p:spPr>
            <a:xfrm>
              <a:off x="3649" y="3635"/>
              <a:ext cx="1934" cy="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深度：</a:t>
              </a:r>
              <a:r>
                <a:rPr lang="en-US" altLang="zh-CN" sz="1600"/>
                <a:t>0.2</a:t>
              </a:r>
              <a:endParaRPr lang="en-US" altLang="zh-CN" sz="1600"/>
            </a:p>
            <a:p>
              <a:pPr algn="ctr"/>
              <a:r>
                <a:rPr lang="zh-CN" altLang="en-US" sz="1600"/>
                <a:t>颜色：</a:t>
              </a:r>
              <a:r>
                <a:rPr lang="en-US" altLang="zh-CN" sz="1600"/>
                <a:t>0.15</a:t>
              </a:r>
              <a:endParaRPr lang="en-US" altLang="zh-CN" sz="1600"/>
            </a:p>
            <a:p>
              <a:pPr algn="ctr"/>
              <a:r>
                <a:rPr lang="en-US" altLang="zh-CN" sz="1600"/>
                <a:t>……</a:t>
              </a:r>
              <a:endParaRPr lang="en-US" altLang="zh-CN" sz="1600"/>
            </a:p>
          </p:txBody>
        </p:sp>
        <p:sp>
          <p:nvSpPr>
            <p:cNvPr id="29" name="矩形 28"/>
            <p:cNvSpPr/>
            <p:nvPr/>
          </p:nvSpPr>
          <p:spPr>
            <a:xfrm>
              <a:off x="6590" y="7503"/>
              <a:ext cx="1080" cy="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0" name="直接箭头连接符 29"/>
            <p:cNvCxnSpPr/>
            <p:nvPr/>
          </p:nvCxnSpPr>
          <p:spPr>
            <a:xfrm flipV="1">
              <a:off x="7098" y="6852"/>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31" name="矩形 30"/>
            <p:cNvSpPr/>
            <p:nvPr/>
          </p:nvSpPr>
          <p:spPr>
            <a:xfrm>
              <a:off x="6590" y="6142"/>
              <a:ext cx="1080" cy="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2" name="直接箭头连接符 31"/>
            <p:cNvCxnSpPr/>
            <p:nvPr/>
          </p:nvCxnSpPr>
          <p:spPr>
            <a:xfrm flipV="1">
              <a:off x="7098" y="5491"/>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33" name="直接箭头连接符 32"/>
            <p:cNvCxnSpPr>
              <a:stCxn id="31" idx="3"/>
            </p:cNvCxnSpPr>
            <p:nvPr/>
          </p:nvCxnSpPr>
          <p:spPr>
            <a:xfrm>
              <a:off x="7670" y="6502"/>
              <a:ext cx="850" cy="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34" name="矩形 33"/>
            <p:cNvSpPr/>
            <p:nvPr/>
          </p:nvSpPr>
          <p:spPr>
            <a:xfrm>
              <a:off x="6230" y="3663"/>
              <a:ext cx="1680" cy="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的：</a:t>
              </a:r>
              <a:r>
                <a:rPr lang="en-US" altLang="zh-CN" sz="2000"/>
                <a:t>0.4</a:t>
              </a:r>
              <a:endParaRPr lang="en-US" altLang="zh-CN" sz="2000"/>
            </a:p>
            <a:p>
              <a:pPr algn="ctr"/>
              <a:r>
                <a:rPr lang="zh-CN" altLang="en-US" sz="2000"/>
                <a:t>很：</a:t>
              </a:r>
              <a:r>
                <a:rPr lang="en-US" altLang="zh-CN" sz="2000"/>
                <a:t>0.3</a:t>
              </a:r>
              <a:endParaRPr lang="en-US" altLang="zh-CN" sz="2000"/>
            </a:p>
            <a:p>
              <a:pPr algn="ctr"/>
              <a:r>
                <a:rPr lang="en-US" altLang="zh-CN" sz="2000"/>
                <a:t>……</a:t>
              </a:r>
              <a:endParaRPr lang="en-US" altLang="zh-CN" sz="2000"/>
            </a:p>
          </p:txBody>
        </p:sp>
        <p:sp>
          <p:nvSpPr>
            <p:cNvPr id="35" name="矩形 34"/>
            <p:cNvSpPr/>
            <p:nvPr/>
          </p:nvSpPr>
          <p:spPr>
            <a:xfrm>
              <a:off x="9045" y="7503"/>
              <a:ext cx="1080" cy="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6" name="直接箭头连接符 35"/>
            <p:cNvCxnSpPr/>
            <p:nvPr/>
          </p:nvCxnSpPr>
          <p:spPr>
            <a:xfrm flipV="1">
              <a:off x="9553" y="6852"/>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37" name="矩形 36"/>
            <p:cNvSpPr/>
            <p:nvPr/>
          </p:nvSpPr>
          <p:spPr>
            <a:xfrm>
              <a:off x="9045" y="6142"/>
              <a:ext cx="1080" cy="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8" name="直接箭头连接符 37"/>
            <p:cNvCxnSpPr/>
            <p:nvPr/>
          </p:nvCxnSpPr>
          <p:spPr>
            <a:xfrm flipV="1">
              <a:off x="9553" y="5491"/>
              <a:ext cx="0" cy="651"/>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40" name="矩形 39"/>
            <p:cNvSpPr/>
            <p:nvPr/>
          </p:nvSpPr>
          <p:spPr>
            <a:xfrm>
              <a:off x="8520" y="3663"/>
              <a:ext cx="1944" cy="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蓝色：</a:t>
              </a:r>
              <a:r>
                <a:rPr lang="en-US" altLang="zh-CN" sz="1600"/>
                <a:t>0.7</a:t>
              </a:r>
              <a:endParaRPr lang="en-US" altLang="zh-CN" sz="1600"/>
            </a:p>
            <a:p>
              <a:pPr algn="ctr"/>
              <a:r>
                <a:rPr lang="zh-CN" altLang="en-US" sz="1600"/>
                <a:t>绿色：</a:t>
              </a:r>
              <a:r>
                <a:rPr lang="en-US" altLang="zh-CN" sz="1600"/>
                <a:t>0.15</a:t>
              </a:r>
              <a:endParaRPr lang="en-US" altLang="zh-CN" sz="1600"/>
            </a:p>
            <a:p>
              <a:pPr algn="ctr"/>
              <a:r>
                <a:rPr lang="zh-CN" altLang="en-US" sz="1600"/>
                <a:t>透明：</a:t>
              </a:r>
              <a:r>
                <a:rPr lang="en-US" altLang="zh-CN" sz="1600"/>
                <a:t>0.1</a:t>
              </a:r>
              <a:endParaRPr lang="en-US" altLang="zh-CN" sz="1600"/>
            </a:p>
            <a:p>
              <a:pPr algn="ctr"/>
              <a:r>
                <a:rPr lang="en-US" altLang="zh-CN" sz="1600"/>
                <a:t>……</a:t>
              </a:r>
              <a:endParaRPr lang="en-US" altLang="zh-CN" sz="1600"/>
            </a:p>
          </p:txBody>
        </p:sp>
        <p:sp>
          <p:nvSpPr>
            <p:cNvPr id="41" name="文本框 40"/>
            <p:cNvSpPr txBox="1"/>
            <p:nvPr/>
          </p:nvSpPr>
          <p:spPr>
            <a:xfrm>
              <a:off x="10318" y="7475"/>
              <a:ext cx="3827" cy="919"/>
            </a:xfrm>
            <a:prstGeom prst="rect">
              <a:avLst/>
            </a:prstGeom>
            <a:noFill/>
          </p:spPr>
          <p:txBody>
            <a:bodyPr wrap="none" rtlCol="0">
              <a:spAutoFit/>
            </a:bodyPr>
            <a:p>
              <a:r>
                <a:rPr lang="en-US" altLang="zh-CN" sz="1600"/>
                <a:t>Embedding</a:t>
              </a:r>
              <a:r>
                <a:rPr lang="zh-CN" altLang="en-US" sz="1600"/>
                <a:t>层：将输入的</a:t>
              </a:r>
              <a:endParaRPr lang="zh-CN" altLang="en-US" sz="1600"/>
            </a:p>
            <a:p>
              <a:r>
                <a:rPr lang="zh-CN" altLang="en-US" sz="1600"/>
                <a:t>单词</a:t>
              </a:r>
              <a:r>
                <a:rPr lang="en-US" altLang="zh-CN" sz="1600"/>
                <a:t>ID</a:t>
              </a:r>
              <a:r>
                <a:rPr lang="zh-CN" altLang="en-US" sz="1600"/>
                <a:t>转换为实数向量</a:t>
              </a:r>
              <a:endParaRPr lang="zh-CN" altLang="en-US" sz="1600"/>
            </a:p>
          </p:txBody>
        </p:sp>
        <p:sp>
          <p:nvSpPr>
            <p:cNvPr id="42" name="文本框 41"/>
            <p:cNvSpPr txBox="1"/>
            <p:nvPr/>
          </p:nvSpPr>
          <p:spPr>
            <a:xfrm>
              <a:off x="10464" y="6209"/>
              <a:ext cx="2208" cy="531"/>
            </a:xfrm>
            <a:prstGeom prst="rect">
              <a:avLst/>
            </a:prstGeom>
            <a:noFill/>
          </p:spPr>
          <p:txBody>
            <a:bodyPr wrap="none" rtlCol="0">
              <a:spAutoFit/>
            </a:bodyPr>
            <a:p>
              <a:r>
                <a:rPr lang="zh-CN" altLang="en-US" sz="1600"/>
                <a:t>循环神经网络</a:t>
              </a:r>
              <a:endParaRPr lang="zh-CN" altLang="en-US" sz="1600"/>
            </a:p>
          </p:txBody>
        </p:sp>
        <p:sp>
          <p:nvSpPr>
            <p:cNvPr id="43" name="文本框 42"/>
            <p:cNvSpPr txBox="1"/>
            <p:nvPr/>
          </p:nvSpPr>
          <p:spPr>
            <a:xfrm>
              <a:off x="10573" y="3663"/>
              <a:ext cx="3702" cy="1307"/>
            </a:xfrm>
            <a:prstGeom prst="rect">
              <a:avLst/>
            </a:prstGeom>
            <a:noFill/>
          </p:spPr>
          <p:txBody>
            <a:bodyPr wrap="none" rtlCol="0">
              <a:spAutoFit/>
            </a:bodyPr>
            <a:p>
              <a:r>
                <a:rPr lang="en-US" altLang="zh-CN" sz="1600"/>
                <a:t>Softmax</a:t>
              </a:r>
              <a:r>
                <a:rPr lang="zh-CN" altLang="en-US" sz="1600"/>
                <a:t>层：将循环神经</a:t>
              </a:r>
              <a:endParaRPr lang="zh-CN" altLang="en-US" sz="1600"/>
            </a:p>
            <a:p>
              <a:r>
                <a:rPr lang="zh-CN" altLang="en-US" sz="1600"/>
                <a:t>网络的输出状态转化为</a:t>
              </a:r>
              <a:endParaRPr lang="zh-CN" altLang="en-US" sz="1600"/>
            </a:p>
            <a:p>
              <a:r>
                <a:rPr lang="zh-CN" altLang="en-US" sz="1600"/>
                <a:t>每个单词的概率</a:t>
              </a:r>
              <a:endParaRPr lang="zh-CN" altLang="en-US" sz="1600"/>
            </a:p>
          </p:txBody>
        </p:sp>
      </p:grpSp>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seq2seq模型</a:t>
            </a:r>
            <a:endParaRPr lang="zh-CN" altLang="en-US"/>
          </a:p>
        </p:txBody>
      </p:sp>
      <p:sp>
        <p:nvSpPr>
          <p:cNvPr id="3" name="内容占位符 2"/>
          <p:cNvSpPr>
            <a:spLocks noGrp="1"/>
          </p:cNvSpPr>
          <p:nvPr>
            <p:ph idx="1"/>
          </p:nvPr>
        </p:nvSpPr>
        <p:spPr>
          <a:xfrm>
            <a:off x="250825" y="765175"/>
            <a:ext cx="8642350" cy="5651500"/>
          </a:xfrm>
        </p:spPr>
        <p:txBody>
          <a:bodyPr/>
          <a:p>
            <a:r>
              <a:rPr lang="zh-CN" altLang="en-US" sz="2400"/>
              <a:t>解码过程</a:t>
            </a:r>
            <a:endParaRPr lang="zh-CN" altLang="en-US" sz="2400"/>
          </a:p>
          <a:p>
            <a:pPr lvl="1"/>
            <a:r>
              <a:rPr lang="zh-CN" altLang="en-US" sz="2000"/>
              <a:t>对应的是另外一个RNN网络，其隐藏层状态在t时刻的更新根据如下方程进行更新：</a:t>
            </a:r>
            <a:endParaRPr lang="zh-CN" altLang="en-US" sz="2000"/>
          </a:p>
          <a:p>
            <a:pPr lvl="1"/>
            <a:endParaRPr lang="zh-CN" altLang="en-US" sz="2000"/>
          </a:p>
          <a:p>
            <a:pPr lvl="1"/>
            <a:endParaRPr lang="zh-CN" altLang="en-US" sz="2000"/>
          </a:p>
          <a:p>
            <a:pPr lvl="1"/>
            <a:endParaRPr lang="zh-CN" altLang="en-US" sz="2000"/>
          </a:p>
          <a:p>
            <a:pPr lvl="1"/>
            <a:endParaRPr lang="zh-CN" altLang="en-US" sz="2000"/>
          </a:p>
          <a:p>
            <a:pPr lvl="0"/>
            <a:r>
              <a:rPr lang="zh-CN" altLang="en-US" sz="2150"/>
              <a:t>对于整个输入编码和解码的过程中，使用梯度优化算法以及最大似然条件概率为损失函数去进行模型的训练和优化：</a:t>
            </a:r>
            <a:endParaRPr lang="zh-CN" altLang="en-US" sz="2150"/>
          </a:p>
          <a:p>
            <a:pPr lvl="0"/>
            <a:endParaRPr lang="zh-CN" altLang="en-US" sz="2150"/>
          </a:p>
          <a:p>
            <a:pPr lvl="0"/>
            <a:endParaRPr lang="zh-CN" altLang="en-US" sz="2150"/>
          </a:p>
          <a:p>
            <a:pPr lvl="1"/>
            <a:r>
              <a:rPr lang="zh-CN" altLang="en-US" sz="1995"/>
              <a:t>其中sita为相应模型中的参数，(x</a:t>
            </a:r>
            <a:r>
              <a:rPr lang="zh-CN" altLang="en-US" sz="1995" baseline="-25000"/>
              <a:t>n</a:t>
            </a:r>
            <a:r>
              <a:rPr lang="zh-CN" altLang="en-US" sz="1995"/>
              <a:t>, y</a:t>
            </a:r>
            <a:r>
              <a:rPr lang="zh-CN" altLang="en-US" sz="1995" baseline="-25000"/>
              <a:t>n</a:t>
            </a:r>
            <a:r>
              <a:rPr lang="zh-CN" altLang="en-US" sz="1995"/>
              <a:t>)是相应的输入和输出的序列</a:t>
            </a:r>
            <a:endParaRPr lang="zh-CN" altLang="en-US" sz="1995"/>
          </a:p>
          <a:p>
            <a:pPr lvl="1"/>
            <a:endParaRPr lang="zh-CN" altLang="en-US" sz="2000"/>
          </a:p>
          <a:p>
            <a:pPr lvl="1"/>
            <a:endParaRPr lang="zh-CN" altLang="en-US" sz="2000"/>
          </a:p>
        </p:txBody>
      </p:sp>
      <p:graphicFrame>
        <p:nvGraphicFramePr>
          <p:cNvPr id="9" name="对象 8"/>
          <p:cNvGraphicFramePr/>
          <p:nvPr/>
        </p:nvGraphicFramePr>
        <p:xfrm>
          <a:off x="2606675" y="2051050"/>
          <a:ext cx="2181225" cy="412115"/>
        </p:xfrm>
        <a:graphic>
          <a:graphicData uri="http://schemas.openxmlformats.org/presentationml/2006/ole">
            <mc:AlternateContent xmlns:mc="http://schemas.openxmlformats.org/markup-compatibility/2006">
              <mc:Choice xmlns:v="urn:schemas-microsoft-com:vml" Requires="v">
                <p:oleObj spid="_x0000_s10" name="" r:id="rId1" imgW="2179320" imgH="411480" progId="Paint.Picture">
                  <p:embed/>
                </p:oleObj>
              </mc:Choice>
              <mc:Fallback>
                <p:oleObj name="" r:id="rId1" imgW="2179320" imgH="411480" progId="Paint.Picture">
                  <p:embed/>
                  <p:pic>
                    <p:nvPicPr>
                      <p:cNvPr id="0" name="图片 9"/>
                      <p:cNvPicPr/>
                      <p:nvPr/>
                    </p:nvPicPr>
                    <p:blipFill>
                      <a:blip r:embed="rId2"/>
                      <a:stretch>
                        <a:fillRect/>
                      </a:stretch>
                    </p:blipFill>
                    <p:spPr>
                      <a:xfrm>
                        <a:off x="2606675" y="2051050"/>
                        <a:ext cx="2181225" cy="412115"/>
                      </a:xfrm>
                      <a:prstGeom prst="rect">
                        <a:avLst/>
                      </a:prstGeom>
                    </p:spPr>
                  </p:pic>
                </p:oleObj>
              </mc:Fallback>
            </mc:AlternateContent>
          </a:graphicData>
        </a:graphic>
      </p:graphicFrame>
      <p:graphicFrame>
        <p:nvGraphicFramePr>
          <p:cNvPr id="11" name="对象 10"/>
          <p:cNvGraphicFramePr/>
          <p:nvPr/>
        </p:nvGraphicFramePr>
        <p:xfrm>
          <a:off x="2288540" y="2689860"/>
          <a:ext cx="3683635" cy="450215"/>
        </p:xfrm>
        <a:graphic>
          <a:graphicData uri="http://schemas.openxmlformats.org/presentationml/2006/ole">
            <mc:AlternateContent xmlns:mc="http://schemas.openxmlformats.org/markup-compatibility/2006">
              <mc:Choice xmlns:v="urn:schemas-microsoft-com:vml" Requires="v">
                <p:oleObj spid="_x0000_s12" name="" r:id="rId3" imgW="3680460" imgH="449580" progId="Paint.Picture">
                  <p:embed/>
                </p:oleObj>
              </mc:Choice>
              <mc:Fallback>
                <p:oleObj name="" r:id="rId3" imgW="3680460" imgH="449580" progId="Paint.Picture">
                  <p:embed/>
                  <p:pic>
                    <p:nvPicPr>
                      <p:cNvPr id="0" name="图片 11"/>
                      <p:cNvPicPr/>
                      <p:nvPr/>
                    </p:nvPicPr>
                    <p:blipFill>
                      <a:blip r:embed="rId4"/>
                      <a:stretch>
                        <a:fillRect/>
                      </a:stretch>
                    </p:blipFill>
                    <p:spPr>
                      <a:xfrm>
                        <a:off x="2288540" y="2689860"/>
                        <a:ext cx="3683635" cy="450215"/>
                      </a:xfrm>
                      <a:prstGeom prst="rect">
                        <a:avLst/>
                      </a:prstGeom>
                    </p:spPr>
                  </p:pic>
                </p:oleObj>
              </mc:Fallback>
            </mc:AlternateContent>
          </a:graphicData>
        </a:graphic>
      </p:graphicFrame>
      <p:graphicFrame>
        <p:nvGraphicFramePr>
          <p:cNvPr id="13" name="对象 12"/>
          <p:cNvGraphicFramePr/>
          <p:nvPr/>
        </p:nvGraphicFramePr>
        <p:xfrm>
          <a:off x="2606675" y="4284980"/>
          <a:ext cx="1899285" cy="701675"/>
        </p:xfrm>
        <a:graphic>
          <a:graphicData uri="http://schemas.openxmlformats.org/presentationml/2006/ole">
            <mc:AlternateContent xmlns:mc="http://schemas.openxmlformats.org/markup-compatibility/2006">
              <mc:Choice xmlns:v="urn:schemas-microsoft-com:vml" Requires="v">
                <p:oleObj spid="_x0000_s14" name="" r:id="rId5" imgW="1897380" imgH="701040" progId="Paint.Picture">
                  <p:embed/>
                </p:oleObj>
              </mc:Choice>
              <mc:Fallback>
                <p:oleObj name="" r:id="rId5" imgW="1897380" imgH="701040" progId="Paint.Picture">
                  <p:embed/>
                  <p:pic>
                    <p:nvPicPr>
                      <p:cNvPr id="0" name="图片 13"/>
                      <p:cNvPicPr/>
                      <p:nvPr/>
                    </p:nvPicPr>
                    <p:blipFill>
                      <a:blip r:embed="rId6"/>
                      <a:stretch>
                        <a:fillRect/>
                      </a:stretch>
                    </p:blipFill>
                    <p:spPr>
                      <a:xfrm>
                        <a:off x="2606675" y="4284980"/>
                        <a:ext cx="1899285" cy="701675"/>
                      </a:xfrm>
                      <a:prstGeom prst="rect">
                        <a:avLst/>
                      </a:prstGeom>
                    </p:spPr>
                  </p:pic>
                </p:oleObj>
              </mc:Fallback>
            </mc:AlternateContent>
          </a:graphicData>
        </a:graphic>
      </p:graphicFrame>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使用Encoder-Decoder模型自动生成对联</a:t>
            </a:r>
            <a:endParaRPr lang="zh-CN" altLang="en-US"/>
          </a:p>
        </p:txBody>
      </p:sp>
      <p:sp>
        <p:nvSpPr>
          <p:cNvPr id="3" name="内容占位符 2"/>
          <p:cNvSpPr>
            <a:spLocks noGrp="1"/>
          </p:cNvSpPr>
          <p:nvPr>
            <p:ph idx="1"/>
          </p:nvPr>
        </p:nvSpPr>
        <p:spPr/>
        <p:txBody>
          <a:bodyPr/>
          <a:p>
            <a:r>
              <a:rPr lang="zh-CN" altLang="en-US"/>
              <a:t>Encoder-Decoder框架可以看作是一种文本处理领域的研究模式，应用场景异常广泛</a:t>
            </a:r>
            <a:endParaRPr lang="zh-CN" altLang="en-US"/>
          </a:p>
        </p:txBody>
      </p:sp>
      <p:pic>
        <p:nvPicPr>
          <p:cNvPr id="4" name="图片 3" descr="EncoderDecoder"/>
          <p:cNvPicPr>
            <a:picLocks noChangeAspect="1"/>
          </p:cNvPicPr>
          <p:nvPr/>
        </p:nvPicPr>
        <p:blipFill>
          <a:blip r:embed="rId1"/>
          <a:stretch>
            <a:fillRect/>
          </a:stretch>
        </p:blipFill>
        <p:spPr>
          <a:xfrm>
            <a:off x="1004570" y="2175510"/>
            <a:ext cx="6972300" cy="2200275"/>
          </a:xfrm>
          <a:prstGeom prst="rect">
            <a:avLst/>
          </a:prstGeom>
        </p:spPr>
      </p:pic>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使用Encoder-Decoder模型自动生成对联</a:t>
            </a:r>
            <a:endParaRPr lang="zh-CN" altLang="en-US"/>
          </a:p>
        </p:txBody>
      </p:sp>
      <p:sp>
        <p:nvSpPr>
          <p:cNvPr id="3" name="内容占位符 2"/>
          <p:cNvSpPr>
            <a:spLocks noGrp="1"/>
          </p:cNvSpPr>
          <p:nvPr>
            <p:ph idx="1"/>
          </p:nvPr>
        </p:nvSpPr>
        <p:spPr/>
        <p:txBody>
          <a:bodyPr/>
          <a:p>
            <a:r>
              <a:rPr lang="zh-CN" altLang="en-US"/>
              <a:t>Encoder-Decoder模型</a:t>
            </a:r>
            <a:endParaRPr lang="zh-CN" altLang="en-US"/>
          </a:p>
          <a:p>
            <a:pPr lvl="1"/>
            <a:r>
              <a:rPr lang="zh-CN" altLang="en-US"/>
              <a:t>适合处理由一个句子（或篇章）生成另外一个句子（或篇章）的通用处理模型。</a:t>
            </a:r>
            <a:endParaRPr lang="zh-CN" altLang="en-US"/>
          </a:p>
          <a:p>
            <a:pPr lvl="1"/>
            <a:r>
              <a:rPr lang="zh-CN" altLang="en-US"/>
              <a:t>对于句子对&lt;X,Y&gt;，我们的目标是给定输入句子X，期待通过Encoder-Decoder框架来生成目标句子Y。X和Y可以是同一种语言，也可以是两种不同的语言。而X和Y分别由各自的单词序列构成：</a:t>
            </a:r>
            <a:endParaRPr lang="zh-CN" altLang="en-US"/>
          </a:p>
        </p:txBody>
      </p:sp>
      <p:graphicFrame>
        <p:nvGraphicFramePr>
          <p:cNvPr id="5" name="对象 4"/>
          <p:cNvGraphicFramePr/>
          <p:nvPr/>
        </p:nvGraphicFramePr>
        <p:xfrm>
          <a:off x="3043555" y="4186555"/>
          <a:ext cx="2082165" cy="755015"/>
        </p:xfrm>
        <a:graphic>
          <a:graphicData uri="http://schemas.openxmlformats.org/presentationml/2006/ole">
            <mc:AlternateContent xmlns:mc="http://schemas.openxmlformats.org/markup-compatibility/2006">
              <mc:Choice xmlns:v="urn:schemas-microsoft-com:vml" Requires="v">
                <p:oleObj spid="_x0000_s6" name="" r:id="rId1" imgW="2080260" imgH="754380" progId="Paint.Picture">
                  <p:embed/>
                </p:oleObj>
              </mc:Choice>
              <mc:Fallback>
                <p:oleObj name="" r:id="rId1" imgW="2080260" imgH="754380" progId="Paint.Picture">
                  <p:embed/>
                  <p:pic>
                    <p:nvPicPr>
                      <p:cNvPr id="0" name="图片 5"/>
                      <p:cNvPicPr/>
                      <p:nvPr/>
                    </p:nvPicPr>
                    <p:blipFill>
                      <a:blip r:embed="rId2"/>
                      <a:stretch>
                        <a:fillRect/>
                      </a:stretch>
                    </p:blipFill>
                    <p:spPr>
                      <a:xfrm>
                        <a:off x="3043555" y="4186555"/>
                        <a:ext cx="2082165" cy="755015"/>
                      </a:xfrm>
                      <a:prstGeom prst="rect">
                        <a:avLst/>
                      </a:prstGeom>
                    </p:spPr>
                  </p:pic>
                </p:oleObj>
              </mc:Fallback>
            </mc:AlternateContent>
          </a:graphicData>
        </a:graphic>
      </p:graphicFrame>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使用Encoder-Decoder模型自动生成对联</a:t>
            </a:r>
            <a:endParaRPr lang="zh-CN" altLang="en-US"/>
          </a:p>
        </p:txBody>
      </p:sp>
      <p:sp>
        <p:nvSpPr>
          <p:cNvPr id="3" name="内容占位符 2"/>
          <p:cNvSpPr>
            <a:spLocks noGrp="1"/>
          </p:cNvSpPr>
          <p:nvPr>
            <p:ph idx="1"/>
          </p:nvPr>
        </p:nvSpPr>
        <p:spPr/>
        <p:txBody>
          <a:bodyPr/>
          <a:p>
            <a:r>
              <a:rPr lang="zh-CN" altLang="en-US"/>
              <a:t>Encoder-Decoder模型</a:t>
            </a:r>
            <a:endParaRPr lang="zh-CN" altLang="en-US"/>
          </a:p>
          <a:p>
            <a:pPr lvl="1"/>
            <a:r>
              <a:rPr lang="zh-CN" altLang="en-US">
                <a:sym typeface="+mn-ea"/>
              </a:rPr>
              <a:t>Encoder</a:t>
            </a:r>
            <a:endParaRPr lang="zh-CN" altLang="en-US"/>
          </a:p>
          <a:p>
            <a:pPr lvl="2"/>
            <a:r>
              <a:rPr lang="zh-CN" altLang="en-US"/>
              <a:t>对输入句子X进行编码，将输入句子通过非线性变换转化为中间语义表示C：</a:t>
            </a:r>
            <a:endParaRPr lang="zh-CN" altLang="en-US"/>
          </a:p>
          <a:p>
            <a:pPr lvl="2"/>
            <a:endParaRPr lang="zh-CN" altLang="en-US"/>
          </a:p>
          <a:p>
            <a:pPr lvl="1"/>
            <a:r>
              <a:rPr lang="zh-CN" altLang="en-US">
                <a:sym typeface="+mn-ea"/>
              </a:rPr>
              <a:t>Decoder</a:t>
            </a:r>
            <a:endParaRPr lang="zh-CN" altLang="en-US">
              <a:sym typeface="+mn-ea"/>
            </a:endParaRPr>
          </a:p>
          <a:p>
            <a:pPr lvl="2"/>
            <a:r>
              <a:rPr lang="zh-CN" altLang="en-US"/>
              <a:t>根据句子X的中间语义表示C和之前已经生成的历史信息y1,y2….yi-1来生成i时刻要生成的单词yi</a:t>
            </a:r>
            <a:endParaRPr lang="zh-CN" altLang="en-US"/>
          </a:p>
          <a:p>
            <a:pPr lvl="2"/>
            <a:endParaRPr lang="zh-CN" altLang="en-US"/>
          </a:p>
          <a:p>
            <a:pPr lvl="2"/>
            <a:r>
              <a:rPr lang="zh-CN" altLang="en-US"/>
              <a:t>每个yi都依次这么产生，那么看起来就是整个系统根据输入句子X生成了目标句子Y</a:t>
            </a:r>
            <a:endParaRPr lang="zh-CN" altLang="en-US"/>
          </a:p>
          <a:p>
            <a:pPr lvl="1"/>
            <a:endParaRPr lang="zh-CN" altLang="en-US"/>
          </a:p>
        </p:txBody>
      </p:sp>
      <p:graphicFrame>
        <p:nvGraphicFramePr>
          <p:cNvPr id="4" name="对象 3"/>
          <p:cNvGraphicFramePr/>
          <p:nvPr/>
        </p:nvGraphicFramePr>
        <p:xfrm>
          <a:off x="2556510" y="2801620"/>
          <a:ext cx="2173605" cy="389255"/>
        </p:xfrm>
        <a:graphic>
          <a:graphicData uri="http://schemas.openxmlformats.org/presentationml/2006/ole">
            <mc:AlternateContent xmlns:mc="http://schemas.openxmlformats.org/markup-compatibility/2006">
              <mc:Choice xmlns:v="urn:schemas-microsoft-com:vml" Requires="v">
                <p:oleObj spid="_x0000_s7" name="" r:id="rId1" imgW="2171700" imgH="388620" progId="Paint.Picture">
                  <p:embed/>
                </p:oleObj>
              </mc:Choice>
              <mc:Fallback>
                <p:oleObj name="" r:id="rId1" imgW="2171700" imgH="388620" progId="Paint.Picture">
                  <p:embed/>
                  <p:pic>
                    <p:nvPicPr>
                      <p:cNvPr id="0" name="图片 6"/>
                      <p:cNvPicPr/>
                      <p:nvPr/>
                    </p:nvPicPr>
                    <p:blipFill>
                      <a:blip r:embed="rId2"/>
                      <a:stretch>
                        <a:fillRect/>
                      </a:stretch>
                    </p:blipFill>
                    <p:spPr>
                      <a:xfrm>
                        <a:off x="2556510" y="2801620"/>
                        <a:ext cx="2173605" cy="389255"/>
                      </a:xfrm>
                      <a:prstGeom prst="rect">
                        <a:avLst/>
                      </a:prstGeom>
                    </p:spPr>
                  </p:pic>
                </p:oleObj>
              </mc:Fallback>
            </mc:AlternateContent>
          </a:graphicData>
        </a:graphic>
      </p:graphicFrame>
      <p:graphicFrame>
        <p:nvGraphicFramePr>
          <p:cNvPr id="8" name="对象 7"/>
          <p:cNvGraphicFramePr/>
          <p:nvPr/>
        </p:nvGraphicFramePr>
        <p:xfrm>
          <a:off x="2680970" y="4460240"/>
          <a:ext cx="2501265" cy="297815"/>
        </p:xfrm>
        <a:graphic>
          <a:graphicData uri="http://schemas.openxmlformats.org/presentationml/2006/ole">
            <mc:AlternateContent xmlns:mc="http://schemas.openxmlformats.org/markup-compatibility/2006">
              <mc:Choice xmlns:v="urn:schemas-microsoft-com:vml" Requires="v">
                <p:oleObj spid="_x0000_s9" name="" r:id="rId3" imgW="2499360" imgH="297180" progId="Paint.Picture">
                  <p:embed/>
                </p:oleObj>
              </mc:Choice>
              <mc:Fallback>
                <p:oleObj name="" r:id="rId3" imgW="2499360" imgH="297180" progId="Paint.Picture">
                  <p:embed/>
                  <p:pic>
                    <p:nvPicPr>
                      <p:cNvPr id="0" name="图片 8"/>
                      <p:cNvPicPr/>
                      <p:nvPr/>
                    </p:nvPicPr>
                    <p:blipFill>
                      <a:blip r:embed="rId4"/>
                      <a:stretch>
                        <a:fillRect/>
                      </a:stretch>
                    </p:blipFill>
                    <p:spPr>
                      <a:xfrm>
                        <a:off x="2680970" y="4460240"/>
                        <a:ext cx="2501265" cy="297815"/>
                      </a:xfrm>
                      <a:prstGeom prst="rect">
                        <a:avLst/>
                      </a:prstGeom>
                    </p:spPr>
                  </p:pic>
                </p:oleObj>
              </mc:Fallback>
            </mc:AlternateContent>
          </a:graphicData>
        </a:graphic>
      </p:graphicFrame>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语言模型</a:t>
            </a:r>
            <a:endParaRPr lang="zh-CN" altLang="en-US"/>
          </a:p>
        </p:txBody>
      </p:sp>
      <p:sp>
        <p:nvSpPr>
          <p:cNvPr id="3" name="内容占位符 2"/>
          <p:cNvSpPr>
            <a:spLocks noGrp="1"/>
          </p:cNvSpPr>
          <p:nvPr>
            <p:ph idx="1"/>
          </p:nvPr>
        </p:nvSpPr>
        <p:spPr/>
        <p:txBody>
          <a:bodyPr/>
          <a:p>
            <a:r>
              <a:rPr lang="zh-CN" altLang="en-US"/>
              <a:t>语言模型</a:t>
            </a:r>
            <a:endParaRPr lang="zh-CN" altLang="en-US"/>
          </a:p>
          <a:p>
            <a:pPr lvl="1"/>
            <a:r>
              <a:rPr lang="zh-CN" altLang="en-US"/>
              <a:t>RNN理论上可以往前看(往后看)任意多个词</a:t>
            </a:r>
            <a:endParaRPr lang="zh-CN" altLang="en-US"/>
          </a:p>
        </p:txBody>
      </p:sp>
      <p:pic>
        <p:nvPicPr>
          <p:cNvPr id="4" name="图片 3" descr="RNN3"/>
          <p:cNvPicPr>
            <a:picLocks noChangeAspect="1"/>
          </p:cNvPicPr>
          <p:nvPr/>
        </p:nvPicPr>
        <p:blipFill>
          <a:blip r:embed="rId1"/>
          <a:stretch>
            <a:fillRect/>
          </a:stretch>
        </p:blipFill>
        <p:spPr>
          <a:xfrm>
            <a:off x="1154430" y="2275840"/>
            <a:ext cx="4762500" cy="3152775"/>
          </a:xfrm>
          <a:prstGeom prst="rect">
            <a:avLst/>
          </a:prstGeom>
        </p:spPr>
      </p:pic>
    </p:spTree>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使用Encoder-Decoder模型自动生成对联</a:t>
            </a:r>
            <a:endParaRPr lang="zh-CN" altLang="en-US"/>
          </a:p>
        </p:txBody>
      </p:sp>
      <p:sp>
        <p:nvSpPr>
          <p:cNvPr id="3" name="内容占位符 2"/>
          <p:cNvSpPr>
            <a:spLocks noGrp="1"/>
          </p:cNvSpPr>
          <p:nvPr>
            <p:ph idx="1"/>
          </p:nvPr>
        </p:nvSpPr>
        <p:spPr/>
        <p:txBody>
          <a:bodyPr/>
          <a:p>
            <a:r>
              <a:rPr lang="zh-CN" altLang="en-US"/>
              <a:t>一种情形是：假设对联的上联是已经知道的，比如人自己想的，任务是由机器来自动产生下联；</a:t>
            </a:r>
            <a:endParaRPr lang="zh-CN" altLang="en-US"/>
          </a:p>
          <a:p>
            <a:r>
              <a:rPr lang="zh-CN" altLang="en-US"/>
              <a:t>第二种情况是：假设要求上下联全部都由机器自动生成。</a:t>
            </a:r>
            <a:endParaRPr lang="zh-CN" altLang="en-US"/>
          </a:p>
          <a:p>
            <a:pPr lvl="1"/>
            <a:endParaRPr lang="zh-CN" altLang="en-US"/>
          </a:p>
        </p:txBody>
      </p:sp>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使用Encoder-Decoder模型自动生成对联</a:t>
            </a:r>
            <a:endParaRPr lang="zh-CN" altLang="en-US"/>
          </a:p>
        </p:txBody>
      </p:sp>
      <p:sp>
        <p:nvSpPr>
          <p:cNvPr id="3" name="内容占位符 2"/>
          <p:cNvSpPr>
            <a:spLocks noGrp="1"/>
          </p:cNvSpPr>
          <p:nvPr>
            <p:ph idx="1"/>
          </p:nvPr>
        </p:nvSpPr>
        <p:spPr/>
        <p:txBody>
          <a:bodyPr/>
          <a:p>
            <a:r>
              <a:rPr lang="zh-CN" altLang="en-US"/>
              <a:t>情形一：已知上联，机器自动生成下联</a:t>
            </a:r>
            <a:endParaRPr lang="zh-CN" altLang="en-US"/>
          </a:p>
          <a:p>
            <a:pPr lvl="1"/>
            <a:r>
              <a:rPr lang="zh-CN" altLang="en-US"/>
              <a:t>例如：“风云三尺剑”，如何让机器自动生成下联？</a:t>
            </a:r>
            <a:endParaRPr lang="zh-CN" altLang="en-US"/>
          </a:p>
          <a:p>
            <a:pPr lvl="1"/>
            <a:r>
              <a:rPr lang="zh-CN" altLang="en-US"/>
              <a:t>配置好Encoder-Decoder框架的具体模型，比如Encoder和Decoder都采用RNN模型</a:t>
            </a:r>
            <a:endParaRPr lang="zh-CN" altLang="en-US"/>
          </a:p>
        </p:txBody>
      </p:sp>
      <p:pic>
        <p:nvPicPr>
          <p:cNvPr id="4" name="图片 3" descr="EncoderDecoder1"/>
          <p:cNvPicPr>
            <a:picLocks noChangeAspect="1"/>
          </p:cNvPicPr>
          <p:nvPr/>
        </p:nvPicPr>
        <p:blipFill>
          <a:blip r:embed="rId1"/>
          <a:stretch>
            <a:fillRect/>
          </a:stretch>
        </p:blipFill>
        <p:spPr>
          <a:xfrm>
            <a:off x="549275" y="2939415"/>
            <a:ext cx="8343900" cy="2295525"/>
          </a:xfrm>
          <a:prstGeom prst="rect">
            <a:avLst/>
          </a:prstGeom>
        </p:spPr>
      </p:pic>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使用Encoder-Decoder模型自动生成对联</a:t>
            </a:r>
            <a:endParaRPr lang="zh-CN" altLang="en-US"/>
          </a:p>
        </p:txBody>
      </p:sp>
      <p:sp>
        <p:nvSpPr>
          <p:cNvPr id="3" name="内容占位符 2"/>
          <p:cNvSpPr>
            <a:spLocks noGrp="1"/>
          </p:cNvSpPr>
          <p:nvPr>
            <p:ph idx="1"/>
          </p:nvPr>
        </p:nvSpPr>
        <p:spPr/>
        <p:txBody>
          <a:bodyPr/>
          <a:p>
            <a:r>
              <a:rPr lang="zh-CN" altLang="en-US"/>
              <a:t>Encoder-Decoder模型</a:t>
            </a:r>
            <a:r>
              <a:rPr lang="en-US" altLang="zh-CN"/>
              <a:t>+Attention</a:t>
            </a:r>
            <a:endParaRPr lang="en-US" altLang="zh-CN"/>
          </a:p>
          <a:p>
            <a:pPr lvl="1"/>
            <a:r>
              <a:rPr lang="en-US" altLang="zh-CN"/>
              <a:t>提升产生下联的质量，原因还是因为它是要求严格对仗</a:t>
            </a:r>
            <a:endParaRPr lang="en-US" altLang="zh-CN"/>
          </a:p>
        </p:txBody>
      </p:sp>
      <p:pic>
        <p:nvPicPr>
          <p:cNvPr id="4" name="图片 3" descr="EncoderDecoder2"/>
          <p:cNvPicPr>
            <a:picLocks noChangeAspect="1"/>
          </p:cNvPicPr>
          <p:nvPr/>
        </p:nvPicPr>
        <p:blipFill>
          <a:blip r:embed="rId1"/>
          <a:stretch>
            <a:fillRect/>
          </a:stretch>
        </p:blipFill>
        <p:spPr>
          <a:xfrm>
            <a:off x="386080" y="2433320"/>
            <a:ext cx="8372475" cy="2838450"/>
          </a:xfrm>
          <a:prstGeom prst="rect">
            <a:avLst/>
          </a:prstGeom>
        </p:spPr>
      </p:pic>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使用Encoder-Decoder模型自动生成对联</a:t>
            </a:r>
            <a:endParaRPr lang="zh-CN" altLang="en-US"/>
          </a:p>
        </p:txBody>
      </p:sp>
      <p:sp>
        <p:nvSpPr>
          <p:cNvPr id="3" name="内容占位符 2"/>
          <p:cNvSpPr>
            <a:spLocks noGrp="1"/>
          </p:cNvSpPr>
          <p:nvPr>
            <p:ph idx="1"/>
          </p:nvPr>
        </p:nvSpPr>
        <p:spPr/>
        <p:txBody>
          <a:bodyPr/>
          <a:p>
            <a:r>
              <a:rPr lang="zh-CN" altLang="en-US"/>
              <a:t>Encoder-Decoder模型问题</a:t>
            </a:r>
            <a:endParaRPr lang="zh-CN" altLang="en-US"/>
          </a:p>
          <a:p>
            <a:pPr lvl="1"/>
            <a:r>
              <a:rPr lang="zh-CN" altLang="en-US" sz="2600"/>
              <a:t>语义和语境</a:t>
            </a:r>
            <a:endParaRPr lang="zh-CN" altLang="en-US" sz="2600"/>
          </a:p>
          <a:p>
            <a:pPr lvl="2"/>
            <a:r>
              <a:rPr lang="zh-CN" altLang="en-US" sz="2300"/>
              <a:t>“雨风万丈刀”，单看每个字对仗的都很工整，但是作为一个整体，语义看上去不那么协调</a:t>
            </a:r>
            <a:endParaRPr lang="zh-CN" altLang="en-US"/>
          </a:p>
          <a:p>
            <a:pPr lvl="1"/>
            <a:r>
              <a:rPr lang="zh-CN" altLang="en-US"/>
              <a:t>上下联对应汉字的平厌问题</a:t>
            </a:r>
            <a:endParaRPr lang="zh-CN" altLang="en-US"/>
          </a:p>
        </p:txBody>
      </p:sp>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使用Encoder-Decoder模型自动生成对联</a:t>
            </a:r>
            <a:endParaRPr lang="zh-CN" altLang="en-US"/>
          </a:p>
        </p:txBody>
      </p:sp>
      <p:sp>
        <p:nvSpPr>
          <p:cNvPr id="3" name="内容占位符 2"/>
          <p:cNvSpPr>
            <a:spLocks noGrp="1"/>
          </p:cNvSpPr>
          <p:nvPr>
            <p:ph idx="1"/>
          </p:nvPr>
        </p:nvSpPr>
        <p:spPr/>
        <p:txBody>
          <a:bodyPr/>
          <a:p>
            <a:r>
              <a:rPr lang="zh-CN" altLang="en-US"/>
              <a:t>情形二：对联由机器完全自动生成</a:t>
            </a:r>
            <a:endParaRPr lang="zh-CN" altLang="en-US"/>
          </a:p>
          <a:p>
            <a:pPr lvl="1"/>
            <a:r>
              <a:rPr lang="zh-CN" altLang="en-US"/>
              <a:t>第一步是不论用什么方法，先生成一句上联。第二步根据上联自动生成下联。</a:t>
            </a:r>
            <a:endParaRPr lang="zh-CN" altLang="en-US"/>
          </a:p>
          <a:p>
            <a:pPr lvl="1"/>
            <a:r>
              <a:rPr lang="zh-CN" altLang="en-US"/>
              <a:t>第二步可以使用情形一训练出的模型来做。</a:t>
            </a:r>
            <a:endParaRPr lang="zh-CN" altLang="en-US"/>
          </a:p>
          <a:p>
            <a:pPr lvl="1"/>
            <a:r>
              <a:rPr lang="zh-CN" altLang="en-US"/>
              <a:t>情形二的关键问题转换为：如何在一无所知情况下生成一句上联？</a:t>
            </a:r>
            <a:endParaRPr lang="zh-CN" altLang="en-US"/>
          </a:p>
          <a:p>
            <a:pPr lvl="1"/>
            <a:endParaRPr lang="zh-CN" altLang="en-US"/>
          </a:p>
        </p:txBody>
      </p:sp>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使用Encoder-Decoder模型自动生成对联</a:t>
            </a:r>
            <a:endParaRPr lang="zh-CN" altLang="en-US"/>
          </a:p>
        </p:txBody>
      </p:sp>
      <p:sp>
        <p:nvSpPr>
          <p:cNvPr id="3" name="内容占位符 2"/>
          <p:cNvSpPr>
            <a:spLocks noGrp="1"/>
          </p:cNvSpPr>
          <p:nvPr>
            <p:ph idx="1"/>
          </p:nvPr>
        </p:nvSpPr>
        <p:spPr/>
        <p:txBody>
          <a:bodyPr/>
          <a:p>
            <a:r>
              <a:rPr lang="zh-CN" altLang="en-US"/>
              <a:t>情形二：对联由机器完全自动生成</a:t>
            </a:r>
            <a:endParaRPr lang="zh-CN" altLang="en-US"/>
          </a:p>
          <a:p>
            <a:pPr lvl="1"/>
            <a:r>
              <a:rPr lang="zh-CN" altLang="en-US"/>
              <a:t>使用RNN构建一个古诗词的语言模型，然后上联通过这个RNN语言模型自动生成</a:t>
            </a:r>
            <a:endParaRPr lang="zh-CN" altLang="en-US"/>
          </a:p>
          <a:p>
            <a:pPr lvl="1"/>
            <a:endParaRPr lang="zh-CN" altLang="en-US"/>
          </a:p>
        </p:txBody>
      </p:sp>
      <p:pic>
        <p:nvPicPr>
          <p:cNvPr id="4" name="图片 3" descr="EncoderDecoder4"/>
          <p:cNvPicPr>
            <a:picLocks noChangeAspect="1"/>
          </p:cNvPicPr>
          <p:nvPr/>
        </p:nvPicPr>
        <p:blipFill>
          <a:blip r:embed="rId1"/>
          <a:stretch>
            <a:fillRect/>
          </a:stretch>
        </p:blipFill>
        <p:spPr>
          <a:xfrm>
            <a:off x="1055370" y="2327910"/>
            <a:ext cx="6610350" cy="3427730"/>
          </a:xfrm>
          <a:prstGeom prst="rect">
            <a:avLst/>
          </a:prstGeom>
        </p:spPr>
      </p:pic>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模型扩展</a:t>
            </a:r>
            <a:endParaRPr lang="zh-CN" altLang="zh-CN"/>
          </a:p>
        </p:txBody>
      </p:sp>
      <p:sp>
        <p:nvSpPr>
          <p:cNvPr id="3" name="内容占位符 2"/>
          <p:cNvSpPr>
            <a:spLocks noGrp="1"/>
          </p:cNvSpPr>
          <p:nvPr>
            <p:ph idx="1"/>
          </p:nvPr>
        </p:nvSpPr>
        <p:spPr/>
        <p:txBody>
          <a:bodyPr/>
          <a:p>
            <a:r>
              <a:rPr lang="zh-CN" altLang="en-US"/>
              <a:t>在Encoder-Decoder模型中，Encoder只将最后一个输出递给Decoder，Decoder只知道梗概意思，而无法得到更多输入的细节。</a:t>
            </a:r>
            <a:endParaRPr lang="zh-CN" altLang="en-US"/>
          </a:p>
          <a:p>
            <a:r>
              <a:rPr lang="zh-CN" altLang="en-US"/>
              <a:t>这个模型的局限性在于编解码之间唯一的联系是固定长度的语义向量C。</a:t>
            </a:r>
            <a:endParaRPr lang="zh-CN" altLang="en-US"/>
          </a:p>
          <a:p>
            <a:r>
              <a:rPr lang="zh-CN" altLang="en-US"/>
              <a:t>而这个向量无法完全表示整个序列的信息。此外，先输入的内容携带的信息会被后输入的信息覆盖，输入序列越长，问题越严重。这就使得在解码时没有办法获得足够的信息，解码的准确性就不会太高</a:t>
            </a:r>
            <a:endParaRPr lang="zh-CN" altLang="en-US"/>
          </a:p>
        </p:txBody>
      </p:sp>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模型扩展</a:t>
            </a:r>
            <a:endParaRPr lang="zh-CN" altLang="en-US"/>
          </a:p>
        </p:txBody>
      </p:sp>
      <p:sp>
        <p:nvSpPr>
          <p:cNvPr id="3" name="内容占位符 2"/>
          <p:cNvSpPr>
            <a:spLocks noGrp="1"/>
          </p:cNvSpPr>
          <p:nvPr>
            <p:ph idx="1"/>
          </p:nvPr>
        </p:nvSpPr>
        <p:spPr/>
        <p:txBody>
          <a:bodyPr/>
          <a:p>
            <a:r>
              <a:rPr lang="zh-CN" altLang="en-US" sz="2400"/>
              <a:t>存在问题</a:t>
            </a:r>
            <a:endParaRPr lang="zh-CN" altLang="en-US" sz="2400"/>
          </a:p>
          <a:p>
            <a:pPr lvl="1"/>
            <a:r>
              <a:rPr lang="zh-CN" altLang="en-US" sz="2400"/>
              <a:t>起始的时间序列被编码转化成语义向量c，之后再被解码，那么一开始的信息经过长时间的从左往右传播已经丢失了很多，而最后编码的信息也是在最后解码</a:t>
            </a:r>
            <a:endParaRPr lang="zh-CN" altLang="en-US" sz="2400"/>
          </a:p>
          <a:p>
            <a:pPr lvl="2"/>
            <a:r>
              <a:rPr lang="zh-CN" altLang="en-US" sz="2000"/>
              <a:t>在对输入的序列编码时，使用倒序输入，也就是原始的输入顺序为"A B C"的，那么新的方式编码的输入方式为 "C B A" ，这样A编码成c之后，就会马上进行解码，这样丢失的信息就没有之前那么多，经过这样的处理之后，取得了很大的提升，而且这样处理使得模型能够很好的处理长句子</a:t>
            </a:r>
            <a:endParaRPr lang="zh-CN" altLang="en-US" sz="2000"/>
          </a:p>
          <a:p>
            <a:pPr lvl="2"/>
            <a:r>
              <a:rPr lang="zh-CN" altLang="en-US" sz="2000"/>
              <a:t>但是对于输入词C来讲，信息丢失的依旧很厉害</a:t>
            </a:r>
            <a:endParaRPr lang="zh-CN" altLang="en-US" sz="2000"/>
          </a:p>
          <a:p>
            <a:pPr lvl="2"/>
            <a:r>
              <a:rPr lang="zh-CN" altLang="en-US" sz="2000"/>
              <a:t>注意力机制。</a:t>
            </a:r>
            <a:endParaRPr lang="zh-CN" altLang="en-US" sz="2000"/>
          </a:p>
          <a:p>
            <a:pPr lvl="3"/>
            <a:r>
              <a:rPr lang="zh-CN" altLang="en-US" sz="1735"/>
              <a:t>除了对最后的语义向量进行提取信息，还会对每一时刻的h</a:t>
            </a:r>
            <a:r>
              <a:rPr lang="zh-CN" altLang="en-US" sz="1735" baseline="-25000"/>
              <a:t>t</a:t>
            </a:r>
            <a:r>
              <a:rPr lang="zh-CN" altLang="en-US" sz="1735"/>
              <a:t>输出的结果进行信息的提取，这样Encoder过程中的隐藏状态都被利用上了</a:t>
            </a:r>
            <a:endParaRPr lang="zh-CN" altLang="en-US" sz="1735"/>
          </a:p>
        </p:txBody>
      </p:sp>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注意力模型</a:t>
            </a:r>
            <a:endParaRPr lang="zh-CN" altLang="en-US"/>
          </a:p>
        </p:txBody>
      </p:sp>
      <p:sp>
        <p:nvSpPr>
          <p:cNvPr id="3" name="内容占位符 2"/>
          <p:cNvSpPr>
            <a:spLocks noGrp="1"/>
          </p:cNvSpPr>
          <p:nvPr>
            <p:ph idx="1"/>
          </p:nvPr>
        </p:nvSpPr>
        <p:spPr/>
        <p:txBody>
          <a:bodyPr/>
          <a:p>
            <a:r>
              <a:rPr lang="zh-CN" altLang="en-US" sz="2400"/>
              <a:t>注意力模型来源于认知心理学，是指人们会因为关注整体的某一个局部而忽略其余部分，对于整体而言，关注度是有权重区分的，这是核心思想。注意力模型示意图如下图所示。</a:t>
            </a:r>
            <a:endParaRPr lang="zh-CN" altLang="en-US" sz="2400"/>
          </a:p>
        </p:txBody>
      </p:sp>
      <p:pic>
        <p:nvPicPr>
          <p:cNvPr id="10" name="Picture 400"/>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21840" y="2478405"/>
            <a:ext cx="4665345" cy="2260600"/>
          </a:xfrm>
          <a:prstGeom prst="rect">
            <a:avLst/>
          </a:prstGeom>
          <a:noFill/>
          <a:ln>
            <a:noFill/>
          </a:ln>
        </p:spPr>
      </p:pic>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模型扩展</a:t>
            </a:r>
            <a:endParaRPr lang="zh-CN" altLang="en-US"/>
          </a:p>
        </p:txBody>
      </p:sp>
      <p:sp>
        <p:nvSpPr>
          <p:cNvPr id="3" name="内容占位符 2"/>
          <p:cNvSpPr>
            <a:spLocks noGrp="1"/>
          </p:cNvSpPr>
          <p:nvPr>
            <p:ph idx="1"/>
          </p:nvPr>
        </p:nvSpPr>
        <p:spPr/>
        <p:txBody>
          <a:bodyPr/>
          <a:p>
            <a:r>
              <a:rPr lang="zh-CN" altLang="en-US" sz="2400"/>
              <a:t>注意力机制</a:t>
            </a:r>
            <a:endParaRPr lang="zh-CN" altLang="en-US" sz="2400"/>
          </a:p>
          <a:p>
            <a:endParaRPr lang="zh-CN" altLang="en-US" sz="2400"/>
          </a:p>
          <a:p>
            <a:endParaRPr lang="zh-CN" altLang="en-US" sz="2400"/>
          </a:p>
          <a:p>
            <a:endParaRPr lang="zh-CN" altLang="en-US" sz="2400"/>
          </a:p>
          <a:p>
            <a:endParaRPr lang="zh-CN" altLang="en-US" sz="2400"/>
          </a:p>
          <a:p>
            <a:pPr lvl="1"/>
            <a:endParaRPr lang="zh-CN" altLang="en-US" sz="2225"/>
          </a:p>
          <a:p>
            <a:pPr lvl="1"/>
            <a:r>
              <a:rPr lang="zh-CN" altLang="en-US" sz="2225"/>
              <a:t>其中c</a:t>
            </a:r>
            <a:r>
              <a:rPr lang="zh-CN" altLang="en-US" sz="2225" baseline="-25000"/>
              <a:t>t</a:t>
            </a:r>
            <a:r>
              <a:rPr lang="zh-CN" altLang="en-US" sz="2225"/>
              <a:t>和a</a:t>
            </a:r>
            <a:r>
              <a:rPr lang="zh-CN" altLang="en-US" sz="2225" baseline="-25000"/>
              <a:t>t</a:t>
            </a:r>
            <a:r>
              <a:rPr lang="zh-CN" altLang="en-US" sz="2225"/>
              <a:t>为注意力层，对每一个隐藏层的状态都提取相应的信息，之后再将整体的信息给编码层</a:t>
            </a:r>
            <a:endParaRPr lang="zh-CN" altLang="en-US" sz="2225"/>
          </a:p>
          <a:p>
            <a:pPr lvl="3"/>
            <a:endParaRPr lang="zh-CN" altLang="en-US" sz="2400"/>
          </a:p>
        </p:txBody>
      </p:sp>
      <p:pic>
        <p:nvPicPr>
          <p:cNvPr id="4" name="图片 3" descr="Attention"/>
          <p:cNvPicPr>
            <a:picLocks noChangeAspect="1"/>
          </p:cNvPicPr>
          <p:nvPr/>
        </p:nvPicPr>
        <p:blipFill>
          <a:blip r:embed="rId1"/>
          <a:stretch>
            <a:fillRect/>
          </a:stretch>
        </p:blipFill>
        <p:spPr>
          <a:xfrm>
            <a:off x="2865120" y="1057910"/>
            <a:ext cx="3161030" cy="2613025"/>
          </a:xfrm>
          <a:prstGeom prst="rect">
            <a:avLst/>
          </a:prstGeom>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RNN</a:t>
            </a:r>
            <a:endParaRPr lang="en-US" altLang="zh-CN"/>
          </a:p>
        </p:txBody>
      </p:sp>
      <p:sp>
        <p:nvSpPr>
          <p:cNvPr id="3" name="内容占位符 2"/>
          <p:cNvSpPr>
            <a:spLocks noGrp="1"/>
          </p:cNvSpPr>
          <p:nvPr>
            <p:ph idx="1"/>
          </p:nvPr>
        </p:nvSpPr>
        <p:spPr/>
        <p:txBody>
          <a:bodyPr/>
          <a:p>
            <a:r>
              <a:rPr lang="zh-CN" altLang="en-US"/>
              <a:t>为什么循环？</a:t>
            </a:r>
            <a:endParaRPr lang="zh-CN" altLang="en-US"/>
          </a:p>
          <a:p>
            <a:pPr lvl="1"/>
            <a:r>
              <a:rPr lang="zh-CN" altLang="en-US"/>
              <a:t>对一组序列输入重复进行同样的操作</a:t>
            </a:r>
            <a:endParaRPr lang="zh-CN" altLang="en-US"/>
          </a:p>
          <a:p>
            <a:r>
              <a:rPr lang="zh-CN" altLang="en-US"/>
              <a:t>为什么需要 RNN？</a:t>
            </a:r>
            <a:endParaRPr lang="zh-CN" altLang="en-US"/>
          </a:p>
          <a:p>
            <a:pPr lvl="1"/>
            <a:r>
              <a:rPr lang="zh-CN" altLang="en-US"/>
              <a:t>序列</a:t>
            </a:r>
            <a:endParaRPr lang="zh-CN" altLang="en-US"/>
          </a:p>
          <a:p>
            <a:pPr lvl="2"/>
            <a:r>
              <a:rPr lang="zh-CN" altLang="en-US"/>
              <a:t>相互依赖的（有限或无限）数据流，比如时间序列数据、信息性的字符串、对话等</a:t>
            </a:r>
            <a:endParaRPr lang="zh-CN" altLang="en-US"/>
          </a:p>
          <a:p>
            <a:pPr lvl="1"/>
            <a:r>
              <a:rPr lang="zh-CN" altLang="en-US"/>
              <a:t>当输入数据具有依赖性且是序列模式时，CNN 的结果一般都不太好</a:t>
            </a:r>
            <a:endParaRPr lang="zh-CN" altLang="en-US"/>
          </a:p>
          <a:p>
            <a:pPr lvl="1"/>
            <a:r>
              <a:rPr lang="zh-CN" altLang="en-US"/>
              <a:t>RNN 对之前发生在数据序列中的事是有一定记忆</a:t>
            </a:r>
            <a:endParaRPr lang="zh-CN" altLang="en-US"/>
          </a:p>
          <a:p>
            <a:pPr lvl="2"/>
            <a:r>
              <a:rPr lang="zh-CN" altLang="en-US"/>
              <a:t>有助于系统获取上下文。</a:t>
            </a:r>
            <a:endParaRPr lang="zh-CN" altLang="en-US"/>
          </a:p>
          <a:p>
            <a:pPr lvl="1"/>
            <a:endParaRPr lang="zh-CN" altLang="en-US"/>
          </a:p>
        </p:txBody>
      </p:sp>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Attention</a:t>
            </a:r>
            <a:endParaRPr lang="en-US" altLang="zh-CN"/>
          </a:p>
        </p:txBody>
      </p:sp>
      <p:sp>
        <p:nvSpPr>
          <p:cNvPr id="3" name="内容占位符 2"/>
          <p:cNvSpPr>
            <a:spLocks noGrp="1"/>
          </p:cNvSpPr>
          <p:nvPr>
            <p:ph idx="1"/>
          </p:nvPr>
        </p:nvSpPr>
        <p:spPr/>
        <p:txBody>
          <a:bodyPr/>
          <a:p>
            <a:r>
              <a:rPr lang="zh-CN" altLang="en-US" sz="2400"/>
              <a:t>人类视觉的选择性注意力机制</a:t>
            </a:r>
            <a:endParaRPr lang="zh-CN" altLang="en-US" sz="2400"/>
          </a:p>
          <a:p>
            <a:pPr lvl="1"/>
            <a:r>
              <a:rPr lang="zh-CN" altLang="en-US" sz="2000"/>
              <a:t>人类视觉所特有的大脑信号处理机制</a:t>
            </a:r>
            <a:endParaRPr lang="zh-CN" altLang="en-US" sz="2000"/>
          </a:p>
          <a:p>
            <a:pPr lvl="1"/>
            <a:r>
              <a:rPr lang="zh-CN" altLang="en-US" sz="2000"/>
              <a:t>人类视觉通过快速扫描全局图像，获得需要重点关注的目标区域，也就是一般所说的注意力焦点，而后对这一区域投入更多注意力资源，以获取更多所需要关注目标的细节信息，而抑制其他无用信息</a:t>
            </a:r>
            <a:endParaRPr lang="zh-CN" altLang="en-US" sz="2000"/>
          </a:p>
          <a:p>
            <a:pPr lvl="2"/>
            <a:r>
              <a:rPr lang="zh-CN" altLang="en-US" sz="1800"/>
              <a:t>红色区域表明视觉系统更关注的目标</a:t>
            </a:r>
            <a:endParaRPr lang="zh-CN" altLang="en-US" sz="1800"/>
          </a:p>
          <a:p>
            <a:pPr lvl="3"/>
            <a:r>
              <a:rPr lang="zh-CN" altLang="en-US" sz="1565"/>
              <a:t>人的脸部，文本的标题以及文章首句等位置</a:t>
            </a:r>
            <a:endParaRPr lang="zh-CN" altLang="en-US" sz="1565"/>
          </a:p>
        </p:txBody>
      </p:sp>
      <p:pic>
        <p:nvPicPr>
          <p:cNvPr id="4" name="图片 3" descr="Attention1"/>
          <p:cNvPicPr>
            <a:picLocks noChangeAspect="1"/>
          </p:cNvPicPr>
          <p:nvPr/>
        </p:nvPicPr>
        <p:blipFill>
          <a:blip r:embed="rId1"/>
          <a:stretch>
            <a:fillRect/>
          </a:stretch>
        </p:blipFill>
        <p:spPr>
          <a:xfrm>
            <a:off x="4855845" y="3450590"/>
            <a:ext cx="4191000" cy="3002280"/>
          </a:xfrm>
          <a:prstGeom prst="rect">
            <a:avLst/>
          </a:prstGeom>
        </p:spPr>
      </p:pic>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Attention</a:t>
            </a:r>
            <a:endParaRPr lang="en-US" altLang="zh-CN"/>
          </a:p>
        </p:txBody>
      </p:sp>
      <p:sp>
        <p:nvSpPr>
          <p:cNvPr id="3" name="内容占位符 2"/>
          <p:cNvSpPr>
            <a:spLocks noGrp="1"/>
          </p:cNvSpPr>
          <p:nvPr>
            <p:ph idx="1"/>
          </p:nvPr>
        </p:nvSpPr>
        <p:spPr/>
        <p:txBody>
          <a:bodyPr/>
          <a:p>
            <a:r>
              <a:rPr lang="zh-CN" altLang="en-US"/>
              <a:t> 深度学习中的注意力机制</a:t>
            </a:r>
            <a:endParaRPr lang="zh-CN" altLang="en-US"/>
          </a:p>
          <a:p>
            <a:pPr lvl="1"/>
            <a:r>
              <a:rPr lang="zh-CN" altLang="en-US"/>
              <a:t>核心目标也是从众多信息中选择出对当前任务目标更关键的信息</a:t>
            </a:r>
            <a:endParaRPr lang="zh-CN" altLang="en-US"/>
          </a:p>
          <a:p>
            <a:pPr lvl="1"/>
            <a:endParaRPr lang="zh-CN" altLang="en-US"/>
          </a:p>
          <a:p>
            <a:pPr lvl="1"/>
            <a:endParaRPr lang="zh-CN" altLang="en-US"/>
          </a:p>
          <a:p>
            <a:pPr lvl="1"/>
            <a:endParaRPr lang="zh-CN" altLang="en-US"/>
          </a:p>
          <a:p>
            <a:pPr lvl="1"/>
            <a:r>
              <a:rPr lang="zh-CN" altLang="en-US" sz="2000"/>
              <a:t>在生成目标句子的单词时，不论生成哪个单词，它们使用的输入句子Source的语义编码C都是一样的，没有任何区别</a:t>
            </a:r>
            <a:endParaRPr lang="zh-CN" altLang="en-US" sz="2000"/>
          </a:p>
          <a:p>
            <a:pPr lvl="1"/>
            <a:r>
              <a:rPr lang="zh-CN" altLang="en-US" sz="2000"/>
              <a:t>比如输入的是英文句子：Tom chase Jerry，Encoder-Decoder框架逐步生成中文单词：“汤姆”，“追逐”，“杰瑞”</a:t>
            </a:r>
            <a:endParaRPr lang="zh-CN" altLang="en-US" sz="2000"/>
          </a:p>
          <a:p>
            <a:pPr lvl="2"/>
            <a:r>
              <a:rPr lang="zh-CN" altLang="en-US" sz="1765"/>
              <a:t>显然“Jerry”对于翻译成“杰瑞”更重要，但是模型无法体现这一点</a:t>
            </a:r>
            <a:endParaRPr lang="zh-CN" altLang="en-US" sz="1765"/>
          </a:p>
          <a:p>
            <a:pPr lvl="2"/>
            <a:r>
              <a:rPr lang="zh-CN" altLang="en-US" sz="1765"/>
              <a:t>如果引入Attention模型的话，应该在翻译“杰瑞”的时候，体现出英文单词对于翻译当前中文单词不同的影响程度，比如给出类似下面一个概率分布值：    （Tom,0.3）(Chase,0.2) (Jerry,0.5)</a:t>
            </a:r>
            <a:endParaRPr lang="zh-CN" altLang="en-US" sz="1765"/>
          </a:p>
        </p:txBody>
      </p:sp>
      <p:pic>
        <p:nvPicPr>
          <p:cNvPr id="4" name="图片 3" descr="EncoderDecoder00"/>
          <p:cNvPicPr>
            <a:picLocks noChangeAspect="1"/>
          </p:cNvPicPr>
          <p:nvPr/>
        </p:nvPicPr>
        <p:blipFill>
          <a:blip r:embed="rId1"/>
          <a:stretch>
            <a:fillRect/>
          </a:stretch>
        </p:blipFill>
        <p:spPr>
          <a:xfrm>
            <a:off x="3562985" y="2002790"/>
            <a:ext cx="4876800" cy="1554480"/>
          </a:xfrm>
          <a:prstGeom prst="rect">
            <a:avLst/>
          </a:prstGeom>
        </p:spPr>
      </p:pic>
      <p:graphicFrame>
        <p:nvGraphicFramePr>
          <p:cNvPr id="5" name="对象 4"/>
          <p:cNvGraphicFramePr/>
          <p:nvPr/>
        </p:nvGraphicFramePr>
        <p:xfrm>
          <a:off x="1484630" y="2581275"/>
          <a:ext cx="1753870" cy="975995"/>
        </p:xfrm>
        <a:graphic>
          <a:graphicData uri="http://schemas.openxmlformats.org/presentationml/2006/ole">
            <mc:AlternateContent xmlns:mc="http://schemas.openxmlformats.org/markup-compatibility/2006">
              <mc:Choice xmlns:v="urn:schemas-microsoft-com:vml" Requires="v">
                <p:oleObj spid="_x0000_s6" name="" r:id="rId2" imgW="1752600" imgH="975360" progId="Paint.Picture">
                  <p:embed/>
                </p:oleObj>
              </mc:Choice>
              <mc:Fallback>
                <p:oleObj name="" r:id="rId2" imgW="1752600" imgH="975360" progId="Paint.Picture">
                  <p:embed/>
                  <p:pic>
                    <p:nvPicPr>
                      <p:cNvPr id="0" name="图片 5"/>
                      <p:cNvPicPr/>
                      <p:nvPr/>
                    </p:nvPicPr>
                    <p:blipFill>
                      <a:blip r:embed="rId3"/>
                      <a:stretch>
                        <a:fillRect/>
                      </a:stretch>
                    </p:blipFill>
                    <p:spPr>
                      <a:xfrm>
                        <a:off x="1484630" y="2581275"/>
                        <a:ext cx="1753870" cy="975995"/>
                      </a:xfrm>
                      <a:prstGeom prst="rect">
                        <a:avLst/>
                      </a:prstGeom>
                    </p:spPr>
                  </p:pic>
                </p:oleObj>
              </mc:Fallback>
            </mc:AlternateContent>
          </a:graphicData>
        </a:graphic>
      </p:graphicFrame>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Attention</a:t>
            </a:r>
            <a:endParaRPr lang="en-US" altLang="zh-CN"/>
          </a:p>
        </p:txBody>
      </p:sp>
      <p:sp>
        <p:nvSpPr>
          <p:cNvPr id="3" name="内容占位符 2"/>
          <p:cNvSpPr>
            <a:spLocks noGrp="1"/>
          </p:cNvSpPr>
          <p:nvPr>
            <p:ph idx="1"/>
          </p:nvPr>
        </p:nvSpPr>
        <p:spPr/>
        <p:txBody>
          <a:bodyPr/>
          <a:p>
            <a:r>
              <a:rPr lang="zh-CN" altLang="en-US"/>
              <a:t>Attention模型的关键</a:t>
            </a:r>
            <a:endParaRPr lang="zh-CN" altLang="en-US"/>
          </a:p>
          <a:p>
            <a:pPr lvl="1"/>
            <a:r>
              <a:rPr lang="zh-CN" altLang="en-US"/>
              <a:t>由固定的中间语义表示C换成了根据当前输出单词来调整成加入注意力模型的变化的C</a:t>
            </a:r>
            <a:r>
              <a:rPr lang="zh-CN" altLang="en-US" baseline="-25000"/>
              <a:t>i</a:t>
            </a:r>
            <a:endParaRPr lang="zh-CN" altLang="en-US" baseline="-25000"/>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2"/>
            <a:r>
              <a:rPr lang="zh-CN" altLang="en-US"/>
              <a:t>每个C</a:t>
            </a:r>
            <a:r>
              <a:rPr lang="zh-CN" altLang="en-US" baseline="-25000"/>
              <a:t>i</a:t>
            </a:r>
            <a:r>
              <a:rPr lang="zh-CN" altLang="en-US"/>
              <a:t>可能对应着不同的源语句子单词的注意力分配概率分布</a:t>
            </a:r>
            <a:endParaRPr lang="zh-CN" altLang="en-US"/>
          </a:p>
        </p:txBody>
      </p:sp>
      <p:pic>
        <p:nvPicPr>
          <p:cNvPr id="4" name="图片 3" descr="Attention3"/>
          <p:cNvPicPr>
            <a:picLocks noChangeAspect="1"/>
          </p:cNvPicPr>
          <p:nvPr/>
        </p:nvPicPr>
        <p:blipFill>
          <a:blip r:embed="rId1"/>
          <a:stretch>
            <a:fillRect/>
          </a:stretch>
        </p:blipFill>
        <p:spPr>
          <a:xfrm>
            <a:off x="3800475" y="2353945"/>
            <a:ext cx="4876800" cy="2727960"/>
          </a:xfrm>
          <a:prstGeom prst="rect">
            <a:avLst/>
          </a:prstGeom>
        </p:spPr>
      </p:pic>
      <p:graphicFrame>
        <p:nvGraphicFramePr>
          <p:cNvPr id="5" name="对象 4"/>
          <p:cNvGraphicFramePr/>
          <p:nvPr/>
        </p:nvGraphicFramePr>
        <p:xfrm>
          <a:off x="1167130" y="2882265"/>
          <a:ext cx="2105025" cy="930275"/>
        </p:xfrm>
        <a:graphic>
          <a:graphicData uri="http://schemas.openxmlformats.org/presentationml/2006/ole">
            <mc:AlternateContent xmlns:mc="http://schemas.openxmlformats.org/markup-compatibility/2006">
              <mc:Choice xmlns:v="urn:schemas-microsoft-com:vml" Requires="v">
                <p:oleObj spid="_x0000_s6" name="" r:id="rId2" imgW="2103120" imgH="929640" progId="Paint.Picture">
                  <p:embed/>
                </p:oleObj>
              </mc:Choice>
              <mc:Fallback>
                <p:oleObj name="" r:id="rId2" imgW="2103120" imgH="929640" progId="Paint.Picture">
                  <p:embed/>
                  <p:pic>
                    <p:nvPicPr>
                      <p:cNvPr id="0" name="图片 5"/>
                      <p:cNvPicPr/>
                      <p:nvPr/>
                    </p:nvPicPr>
                    <p:blipFill>
                      <a:blip r:embed="rId3"/>
                      <a:stretch>
                        <a:fillRect/>
                      </a:stretch>
                    </p:blipFill>
                    <p:spPr>
                      <a:xfrm>
                        <a:off x="1167130" y="2882265"/>
                        <a:ext cx="2105025" cy="930275"/>
                      </a:xfrm>
                      <a:prstGeom prst="rect">
                        <a:avLst/>
                      </a:prstGeom>
                    </p:spPr>
                  </p:pic>
                </p:oleObj>
              </mc:Fallback>
            </mc:AlternateContent>
          </a:graphicData>
        </a:graphic>
      </p:graphicFrame>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Attention</a:t>
            </a:r>
            <a:endParaRPr lang="en-US" altLang="zh-CN"/>
          </a:p>
        </p:txBody>
      </p:sp>
      <p:sp>
        <p:nvSpPr>
          <p:cNvPr id="3" name="内容占位符 2"/>
          <p:cNvSpPr>
            <a:spLocks noGrp="1"/>
          </p:cNvSpPr>
          <p:nvPr>
            <p:ph idx="1"/>
          </p:nvPr>
        </p:nvSpPr>
        <p:spPr/>
        <p:txBody>
          <a:bodyPr/>
          <a:p>
            <a:r>
              <a:rPr lang="zh-CN" altLang="en-US"/>
              <a:t>以机器翻译为例</a:t>
            </a:r>
            <a:endParaRPr lang="zh-CN" altLang="en-US"/>
          </a:p>
        </p:txBody>
      </p:sp>
      <p:graphicFrame>
        <p:nvGraphicFramePr>
          <p:cNvPr id="4" name="对象 3"/>
          <p:cNvGraphicFramePr/>
          <p:nvPr/>
        </p:nvGraphicFramePr>
        <p:xfrm>
          <a:off x="682625" y="1899920"/>
          <a:ext cx="7778750" cy="3058160"/>
        </p:xfrm>
        <a:graphic>
          <a:graphicData uri="http://schemas.openxmlformats.org/presentationml/2006/ole">
            <mc:AlternateContent xmlns:mc="http://schemas.openxmlformats.org/markup-compatibility/2006">
              <mc:Choice xmlns:v="urn:schemas-microsoft-com:vml" Requires="v">
                <p:oleObj spid="_x0000_s5" name="" r:id="rId1" imgW="7772400" imgH="3055620" progId="Paint.Picture">
                  <p:embed/>
                </p:oleObj>
              </mc:Choice>
              <mc:Fallback>
                <p:oleObj name="" r:id="rId1" imgW="7772400" imgH="3055620" progId="Paint.Picture">
                  <p:embed/>
                  <p:pic>
                    <p:nvPicPr>
                      <p:cNvPr id="0" name="图片 4"/>
                      <p:cNvPicPr/>
                      <p:nvPr/>
                    </p:nvPicPr>
                    <p:blipFill>
                      <a:blip r:embed="rId2"/>
                      <a:stretch>
                        <a:fillRect/>
                      </a:stretch>
                    </p:blipFill>
                    <p:spPr>
                      <a:xfrm>
                        <a:off x="682625" y="1899920"/>
                        <a:ext cx="7778750" cy="3058160"/>
                      </a:xfrm>
                      <a:prstGeom prst="rect">
                        <a:avLst/>
                      </a:prstGeom>
                    </p:spPr>
                  </p:pic>
                </p:oleObj>
              </mc:Fallback>
            </mc:AlternateContent>
          </a:graphicData>
        </a:graphic>
      </p:graphicFrame>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Attention</a:t>
            </a:r>
            <a:endParaRPr lang="en-US" altLang="zh-CN"/>
          </a:p>
        </p:txBody>
      </p:sp>
      <p:sp>
        <p:nvSpPr>
          <p:cNvPr id="3" name="内容占位符 2"/>
          <p:cNvSpPr>
            <a:spLocks noGrp="1"/>
          </p:cNvSpPr>
          <p:nvPr>
            <p:ph idx="1"/>
          </p:nvPr>
        </p:nvSpPr>
        <p:spPr/>
        <p:txBody>
          <a:bodyPr/>
          <a:p>
            <a:r>
              <a:rPr lang="zh-CN" altLang="en-US"/>
              <a:t>Tom chase Jerry</a:t>
            </a:r>
            <a:endParaRPr lang="zh-CN" altLang="en-US"/>
          </a:p>
          <a:p>
            <a:endParaRPr lang="zh-CN" altLang="en-US"/>
          </a:p>
          <a:p>
            <a:endParaRPr lang="zh-CN" altLang="en-US"/>
          </a:p>
          <a:p>
            <a:endParaRPr lang="zh-CN" altLang="en-US"/>
          </a:p>
          <a:p>
            <a:pPr lvl="1"/>
            <a:r>
              <a:rPr lang="zh-CN" altLang="en-US" sz="2000"/>
              <a:t>f2函数代表Encoder对输入英文单词的某种变换函数</a:t>
            </a:r>
            <a:endParaRPr lang="zh-CN" altLang="en-US" sz="2000"/>
          </a:p>
          <a:p>
            <a:pPr lvl="2"/>
            <a:r>
              <a:rPr lang="zh-CN" altLang="en-US" sz="1765"/>
              <a:t>如果Encoder采RNN模型，f2函数的结果往往是某个时刻输入xi后隐层节点的状态值；</a:t>
            </a:r>
            <a:endParaRPr lang="zh-CN" altLang="en-US" sz="1765"/>
          </a:p>
          <a:p>
            <a:pPr lvl="1"/>
            <a:r>
              <a:rPr lang="zh-CN" altLang="en-US" sz="1995"/>
              <a:t>g代表Encoder根据单词的中间表示合成整个句子中间语义表示的变换函数，一般g函数就是对构成元素加权求和</a:t>
            </a:r>
            <a:endParaRPr lang="zh-CN" altLang="en-US" sz="1995"/>
          </a:p>
          <a:p>
            <a:pPr lvl="2"/>
            <a:endParaRPr lang="zh-CN" altLang="en-US" sz="1760"/>
          </a:p>
          <a:p>
            <a:pPr lvl="2"/>
            <a:r>
              <a:rPr lang="zh-CN" altLang="en-US" sz="1760"/>
              <a:t>L</a:t>
            </a:r>
            <a:r>
              <a:rPr lang="zh-CN" altLang="en-US" sz="1760" baseline="-25000"/>
              <a:t>x</a:t>
            </a:r>
            <a:r>
              <a:rPr lang="zh-CN" altLang="en-US" sz="1760"/>
              <a:t>代表输入句子Source的长度，a</a:t>
            </a:r>
            <a:r>
              <a:rPr lang="zh-CN" altLang="en-US" sz="1760" baseline="-25000"/>
              <a:t>ij</a:t>
            </a:r>
            <a:r>
              <a:rPr lang="zh-CN" altLang="en-US" sz="1760"/>
              <a:t>代表在Target输出第i个单词时Source输入句子中第j个单词的注意力分配系数，而h</a:t>
            </a:r>
            <a:r>
              <a:rPr lang="zh-CN" altLang="en-US" sz="1760" baseline="-25000"/>
              <a:t>j</a:t>
            </a:r>
            <a:r>
              <a:rPr lang="zh-CN" altLang="en-US" sz="1760"/>
              <a:t>则是Source输入句子中第j个单词的语义编码</a:t>
            </a:r>
            <a:endParaRPr lang="zh-CN" altLang="en-US" sz="1760"/>
          </a:p>
        </p:txBody>
      </p:sp>
      <p:graphicFrame>
        <p:nvGraphicFramePr>
          <p:cNvPr id="4" name="对象 3"/>
          <p:cNvGraphicFramePr/>
          <p:nvPr/>
        </p:nvGraphicFramePr>
        <p:xfrm>
          <a:off x="1452245" y="1556385"/>
          <a:ext cx="5880100" cy="1601470"/>
        </p:xfrm>
        <a:graphic>
          <a:graphicData uri="http://schemas.openxmlformats.org/presentationml/2006/ole">
            <mc:AlternateContent xmlns:mc="http://schemas.openxmlformats.org/markup-compatibility/2006">
              <mc:Choice xmlns:v="urn:schemas-microsoft-com:vml" Requires="v">
                <p:oleObj spid="_x0000_s5" name="" r:id="rId1" imgW="5875020" imgH="1600200" progId="Paint.Picture">
                  <p:embed/>
                </p:oleObj>
              </mc:Choice>
              <mc:Fallback>
                <p:oleObj name="" r:id="rId1" imgW="5875020" imgH="1600200" progId="Paint.Picture">
                  <p:embed/>
                  <p:pic>
                    <p:nvPicPr>
                      <p:cNvPr id="0" name="图片 4"/>
                      <p:cNvPicPr/>
                      <p:nvPr/>
                    </p:nvPicPr>
                    <p:blipFill>
                      <a:blip r:embed="rId2"/>
                      <a:stretch>
                        <a:fillRect/>
                      </a:stretch>
                    </p:blipFill>
                    <p:spPr>
                      <a:xfrm>
                        <a:off x="1452245" y="1556385"/>
                        <a:ext cx="5880100" cy="1601470"/>
                      </a:xfrm>
                      <a:prstGeom prst="rect">
                        <a:avLst/>
                      </a:prstGeom>
                    </p:spPr>
                  </p:pic>
                </p:oleObj>
              </mc:Fallback>
            </mc:AlternateContent>
          </a:graphicData>
        </a:graphic>
      </p:graphicFrame>
      <p:graphicFrame>
        <p:nvGraphicFramePr>
          <p:cNvPr id="6" name="对象 5"/>
          <p:cNvGraphicFramePr/>
          <p:nvPr/>
        </p:nvGraphicFramePr>
        <p:xfrm>
          <a:off x="6368415" y="4612640"/>
          <a:ext cx="2066290" cy="587375"/>
        </p:xfrm>
        <a:graphic>
          <a:graphicData uri="http://schemas.openxmlformats.org/presentationml/2006/ole">
            <mc:AlternateContent xmlns:mc="http://schemas.openxmlformats.org/markup-compatibility/2006">
              <mc:Choice xmlns:v="urn:schemas-microsoft-com:vml" Requires="v">
                <p:oleObj spid="_x0000_s7" name="" r:id="rId3" imgW="2065020" imgH="586740" progId="Paint.Picture">
                  <p:embed/>
                </p:oleObj>
              </mc:Choice>
              <mc:Fallback>
                <p:oleObj name="" r:id="rId3" imgW="2065020" imgH="586740" progId="Paint.Picture">
                  <p:embed/>
                  <p:pic>
                    <p:nvPicPr>
                      <p:cNvPr id="0" name="图片 6"/>
                      <p:cNvPicPr/>
                      <p:nvPr/>
                    </p:nvPicPr>
                    <p:blipFill>
                      <a:blip r:embed="rId4"/>
                      <a:stretch>
                        <a:fillRect/>
                      </a:stretch>
                    </p:blipFill>
                    <p:spPr>
                      <a:xfrm>
                        <a:off x="6368415" y="4612640"/>
                        <a:ext cx="2066290" cy="587375"/>
                      </a:xfrm>
                      <a:prstGeom prst="rect">
                        <a:avLst/>
                      </a:prstGeom>
                    </p:spPr>
                  </p:pic>
                </p:oleObj>
              </mc:Fallback>
            </mc:AlternateContent>
          </a:graphicData>
        </a:graphic>
      </p:graphicFrame>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Attention</a:t>
            </a:r>
            <a:endParaRPr lang="en-US" altLang="zh-CN"/>
          </a:p>
        </p:txBody>
      </p:sp>
      <p:sp>
        <p:nvSpPr>
          <p:cNvPr id="3" name="内容占位符 2"/>
          <p:cNvSpPr>
            <a:spLocks noGrp="1"/>
          </p:cNvSpPr>
          <p:nvPr>
            <p:ph idx="1"/>
          </p:nvPr>
        </p:nvSpPr>
        <p:spPr>
          <a:xfrm>
            <a:off x="250825" y="1638300"/>
            <a:ext cx="8642350" cy="4670425"/>
          </a:xfrm>
        </p:spPr>
        <p:txBody>
          <a:bodyPr/>
          <a:p>
            <a:r>
              <a:rPr lang="zh-CN" altLang="en-US" sz="2000"/>
              <a:t>Lx</a:t>
            </a:r>
            <a:r>
              <a:rPr lang="en-US" altLang="zh-CN" sz="2000"/>
              <a:t>=</a:t>
            </a:r>
            <a:r>
              <a:rPr lang="zh-CN" altLang="en-US" sz="2000"/>
              <a:t>3，h1=f(“Tom”)，h2=f(“Chase”),h3=f(“Jerry”)分别是输入句子每个单词的语义编码，对应的注意力模型权值则分别是0.6,0.2,0.2</a:t>
            </a:r>
            <a:endParaRPr lang="zh-CN" altLang="en-US" sz="2000"/>
          </a:p>
          <a:p>
            <a:r>
              <a:rPr lang="zh-CN" altLang="en-US" sz="2000"/>
              <a:t>Attention的形成过程</a:t>
            </a:r>
            <a:endParaRPr lang="zh-CN" altLang="en-US" sz="2000"/>
          </a:p>
          <a:p>
            <a:endParaRPr lang="zh-CN" altLang="en-US" sz="2000"/>
          </a:p>
          <a:p>
            <a:endParaRPr lang="zh-CN" altLang="en-US" sz="2000"/>
          </a:p>
          <a:p>
            <a:endParaRPr lang="zh-CN" altLang="en-US" sz="2000"/>
          </a:p>
          <a:p>
            <a:pPr lvl="1"/>
            <a:endParaRPr lang="zh-CN" altLang="en-US" sz="2000"/>
          </a:p>
        </p:txBody>
      </p:sp>
      <p:graphicFrame>
        <p:nvGraphicFramePr>
          <p:cNvPr id="6" name="对象 5"/>
          <p:cNvGraphicFramePr/>
          <p:nvPr/>
        </p:nvGraphicFramePr>
        <p:xfrm>
          <a:off x="6638290" y="908050"/>
          <a:ext cx="2066290" cy="587375"/>
        </p:xfrm>
        <a:graphic>
          <a:graphicData uri="http://schemas.openxmlformats.org/presentationml/2006/ole">
            <mc:AlternateContent xmlns:mc="http://schemas.openxmlformats.org/markup-compatibility/2006">
              <mc:Choice xmlns:v="urn:schemas-microsoft-com:vml" Requires="v">
                <p:oleObj spid="_x0000_s7" name="" r:id="rId1" imgW="2065020" imgH="586740" progId="Paint.Picture">
                  <p:embed/>
                </p:oleObj>
              </mc:Choice>
              <mc:Fallback>
                <p:oleObj name="" r:id="rId1" imgW="2065020" imgH="586740" progId="Paint.Picture">
                  <p:embed/>
                  <p:pic>
                    <p:nvPicPr>
                      <p:cNvPr id="0" name="图片 6"/>
                      <p:cNvPicPr/>
                      <p:nvPr/>
                    </p:nvPicPr>
                    <p:blipFill>
                      <a:blip r:embed="rId2"/>
                      <a:stretch>
                        <a:fillRect/>
                      </a:stretch>
                    </p:blipFill>
                    <p:spPr>
                      <a:xfrm>
                        <a:off x="6638290" y="908050"/>
                        <a:ext cx="2066290" cy="587375"/>
                      </a:xfrm>
                      <a:prstGeom prst="rect">
                        <a:avLst/>
                      </a:prstGeom>
                    </p:spPr>
                  </p:pic>
                </p:oleObj>
              </mc:Fallback>
            </mc:AlternateContent>
          </a:graphicData>
        </a:graphic>
      </p:graphicFrame>
      <p:graphicFrame>
        <p:nvGraphicFramePr>
          <p:cNvPr id="8" name="对象 7"/>
          <p:cNvGraphicFramePr/>
          <p:nvPr/>
        </p:nvGraphicFramePr>
        <p:xfrm>
          <a:off x="426720" y="908050"/>
          <a:ext cx="5857875" cy="588010"/>
        </p:xfrm>
        <a:graphic>
          <a:graphicData uri="http://schemas.openxmlformats.org/presentationml/2006/ole">
            <mc:AlternateContent xmlns:mc="http://schemas.openxmlformats.org/markup-compatibility/2006">
              <mc:Choice xmlns:v="urn:schemas-microsoft-com:vml" Requires="v">
                <p:oleObj spid="_x0000_s9" name="" r:id="rId3" imgW="5798820" imgH="350520" progId="Paint.Picture">
                  <p:embed/>
                </p:oleObj>
              </mc:Choice>
              <mc:Fallback>
                <p:oleObj name="" r:id="rId3" imgW="5798820" imgH="350520" progId="Paint.Picture">
                  <p:embed/>
                  <p:pic>
                    <p:nvPicPr>
                      <p:cNvPr id="0" name="图片 8"/>
                      <p:cNvPicPr/>
                      <p:nvPr/>
                    </p:nvPicPr>
                    <p:blipFill>
                      <a:blip r:embed="rId4"/>
                      <a:stretch>
                        <a:fillRect/>
                      </a:stretch>
                    </p:blipFill>
                    <p:spPr>
                      <a:xfrm>
                        <a:off x="426720" y="908050"/>
                        <a:ext cx="5857875" cy="588010"/>
                      </a:xfrm>
                      <a:prstGeom prst="rect">
                        <a:avLst/>
                      </a:prstGeom>
                    </p:spPr>
                  </p:pic>
                </p:oleObj>
              </mc:Fallback>
            </mc:AlternateContent>
          </a:graphicData>
        </a:graphic>
      </p:graphicFrame>
      <p:pic>
        <p:nvPicPr>
          <p:cNvPr id="10" name="图片 9" descr="Attention2"/>
          <p:cNvPicPr>
            <a:picLocks noChangeAspect="1"/>
          </p:cNvPicPr>
          <p:nvPr/>
        </p:nvPicPr>
        <p:blipFill>
          <a:blip r:embed="rId5"/>
          <a:stretch>
            <a:fillRect/>
          </a:stretch>
        </p:blipFill>
        <p:spPr>
          <a:xfrm>
            <a:off x="4025900" y="2625090"/>
            <a:ext cx="2804160" cy="2697480"/>
          </a:xfrm>
          <a:prstGeom prst="rect">
            <a:avLst/>
          </a:prstGeom>
        </p:spPr>
      </p:pic>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Attention</a:t>
            </a:r>
            <a:endParaRPr lang="en-US" altLang="zh-CN"/>
          </a:p>
        </p:txBody>
      </p:sp>
      <p:sp>
        <p:nvSpPr>
          <p:cNvPr id="3" name="内容占位符 2"/>
          <p:cNvSpPr>
            <a:spLocks noGrp="1"/>
          </p:cNvSpPr>
          <p:nvPr>
            <p:ph idx="1"/>
          </p:nvPr>
        </p:nvSpPr>
        <p:spPr>
          <a:xfrm>
            <a:off x="250825" y="908050"/>
            <a:ext cx="8506460" cy="5400675"/>
          </a:xfrm>
        </p:spPr>
        <p:txBody>
          <a:bodyPr/>
          <a:p>
            <a:r>
              <a:rPr lang="zh-CN" altLang="en-US"/>
              <a:t>注意力分配概率计算</a:t>
            </a:r>
            <a:endParaRPr lang="zh-CN" altLang="en-US"/>
          </a:p>
          <a:p>
            <a:pPr lvl="1"/>
            <a:r>
              <a:rPr lang="zh-CN" altLang="en-US" sz="2000"/>
              <a:t>对Y</a:t>
            </a:r>
            <a:r>
              <a:rPr lang="zh-CN" altLang="en-US" sz="2000" baseline="-25000"/>
              <a:t>i</a:t>
            </a:r>
            <a:r>
              <a:rPr lang="zh-CN" altLang="en-US" sz="2000"/>
              <a:t>来说的注意力分配概率分布，那么可以用Target输出句子i-1时刻的隐层节点状态H</a:t>
            </a:r>
            <a:r>
              <a:rPr lang="zh-CN" altLang="en-US" sz="2000" baseline="-25000"/>
              <a:t>i-1</a:t>
            </a:r>
            <a:r>
              <a:rPr lang="zh-CN" altLang="en-US" sz="2000"/>
              <a:t>去一一和输入句子Source中每个单词对应的RNN隐层节点状态h</a:t>
            </a:r>
            <a:r>
              <a:rPr lang="zh-CN" altLang="en-US" sz="2000" baseline="-25000"/>
              <a:t>j</a:t>
            </a:r>
            <a:r>
              <a:rPr lang="zh-CN" altLang="en-US" sz="2000"/>
              <a:t>进行对比，即通过函数F(h</a:t>
            </a:r>
            <a:r>
              <a:rPr lang="zh-CN" altLang="en-US" sz="2000" baseline="-25000"/>
              <a:t>j</a:t>
            </a:r>
            <a:r>
              <a:rPr lang="zh-CN" altLang="en-US" sz="2000"/>
              <a:t>,H</a:t>
            </a:r>
            <a:r>
              <a:rPr lang="zh-CN" altLang="en-US" sz="2000" baseline="-25000"/>
              <a:t>i-1</a:t>
            </a:r>
            <a:r>
              <a:rPr lang="zh-CN" altLang="en-US" sz="2000"/>
              <a:t>)来获得目标单词y</a:t>
            </a:r>
            <a:r>
              <a:rPr lang="zh-CN" altLang="en-US" sz="2000" baseline="-25000"/>
              <a:t>i</a:t>
            </a:r>
            <a:r>
              <a:rPr lang="zh-CN" altLang="en-US" sz="2000"/>
              <a:t>和每个输入单词对应的对齐可能性，这个F函数在不同论文里可能会采取不同的方法，然后函数F的输出经过Softmax进行归一化就得到了符合概率分布取值区间的注意力分配概率分布数值</a:t>
            </a:r>
            <a:endParaRPr lang="zh-CN" altLang="en-US" sz="2000"/>
          </a:p>
        </p:txBody>
      </p:sp>
      <p:pic>
        <p:nvPicPr>
          <p:cNvPr id="4" name="图片 3" descr="Attention4"/>
          <p:cNvPicPr>
            <a:picLocks noChangeAspect="1"/>
          </p:cNvPicPr>
          <p:nvPr/>
        </p:nvPicPr>
        <p:blipFill>
          <a:blip r:embed="rId1"/>
          <a:stretch>
            <a:fillRect/>
          </a:stretch>
        </p:blipFill>
        <p:spPr>
          <a:xfrm>
            <a:off x="4864735" y="3478530"/>
            <a:ext cx="3750310" cy="2830195"/>
          </a:xfrm>
          <a:prstGeom prst="rect">
            <a:avLst/>
          </a:prstGeom>
        </p:spPr>
      </p:pic>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Attention机制的本质思想</a:t>
            </a:r>
            <a:endParaRPr lang="zh-CN" altLang="en-US"/>
          </a:p>
        </p:txBody>
      </p:sp>
      <p:sp>
        <p:nvSpPr>
          <p:cNvPr id="3" name="内容占位符 2"/>
          <p:cNvSpPr>
            <a:spLocks noGrp="1"/>
          </p:cNvSpPr>
          <p:nvPr>
            <p:ph idx="1"/>
          </p:nvPr>
        </p:nvSpPr>
        <p:spPr>
          <a:xfrm>
            <a:off x="250825" y="908050"/>
            <a:ext cx="8642350" cy="5400675"/>
          </a:xfrm>
        </p:spPr>
        <p:txBody>
          <a:bodyPr/>
          <a:p>
            <a:r>
              <a:rPr lang="zh-CN" altLang="en-US" sz="2000"/>
              <a:t>对Source中元素的Value值进行加权求和，而Query和Key用来计算对应Value的权重系数</a:t>
            </a:r>
            <a:endParaRPr lang="zh-CN" altLang="en-US" sz="2000"/>
          </a:p>
          <a:p>
            <a:endParaRPr lang="zh-CN" altLang="en-US" sz="2000"/>
          </a:p>
          <a:p>
            <a:pPr lvl="1"/>
            <a:endParaRPr lang="zh-CN" altLang="en-US" sz="1855"/>
          </a:p>
          <a:p>
            <a:pPr lvl="1"/>
            <a:r>
              <a:rPr lang="zh-CN" altLang="en-US" sz="1855"/>
              <a:t>Lx=||Source||代表Source的长度</a:t>
            </a:r>
            <a:endParaRPr lang="zh-CN" altLang="en-US" sz="1855"/>
          </a:p>
          <a:p>
            <a:pPr lvl="1"/>
            <a:endParaRPr lang="zh-CN" altLang="en-US" sz="1855"/>
          </a:p>
          <a:p>
            <a:pPr lvl="1"/>
            <a:endParaRPr lang="zh-CN" altLang="en-US" sz="1855"/>
          </a:p>
          <a:p>
            <a:pPr lvl="1"/>
            <a:endParaRPr lang="zh-CN" altLang="en-US" sz="1855"/>
          </a:p>
          <a:p>
            <a:pPr lvl="1"/>
            <a:endParaRPr lang="zh-CN" altLang="en-US" sz="1855"/>
          </a:p>
          <a:p>
            <a:pPr lvl="1"/>
            <a:endParaRPr lang="zh-CN" altLang="en-US" sz="1855"/>
          </a:p>
          <a:p>
            <a:pPr lvl="1"/>
            <a:endParaRPr lang="zh-CN" altLang="en-US" sz="1855"/>
          </a:p>
          <a:p>
            <a:pPr lvl="1"/>
            <a:endParaRPr lang="zh-CN" altLang="en-US" sz="1855"/>
          </a:p>
          <a:p>
            <a:pPr lvl="1"/>
            <a:r>
              <a:rPr lang="zh-CN" altLang="en-US" sz="1855"/>
              <a:t>聚焦的过程体现在权重系数的计算上，权重越大越聚焦于其对应的Value值上，即权重代表了信息的重要性，而Value是其对应的信息</a:t>
            </a:r>
            <a:endParaRPr lang="zh-CN" altLang="en-US" sz="1855"/>
          </a:p>
        </p:txBody>
      </p:sp>
      <p:graphicFrame>
        <p:nvGraphicFramePr>
          <p:cNvPr id="4" name="对象 3"/>
          <p:cNvGraphicFramePr/>
          <p:nvPr/>
        </p:nvGraphicFramePr>
        <p:xfrm>
          <a:off x="847090" y="1783715"/>
          <a:ext cx="7450455" cy="495935"/>
        </p:xfrm>
        <a:graphic>
          <a:graphicData uri="http://schemas.openxmlformats.org/presentationml/2006/ole">
            <mc:AlternateContent xmlns:mc="http://schemas.openxmlformats.org/markup-compatibility/2006">
              <mc:Choice xmlns:v="urn:schemas-microsoft-com:vml" Requires="v">
                <p:oleObj spid="_x0000_s5" name="" r:id="rId1" imgW="7444740" imgH="495300" progId="Paint.Picture">
                  <p:embed/>
                </p:oleObj>
              </mc:Choice>
              <mc:Fallback>
                <p:oleObj name="" r:id="rId1" imgW="7444740" imgH="495300" progId="Paint.Picture">
                  <p:embed/>
                  <p:pic>
                    <p:nvPicPr>
                      <p:cNvPr id="0" name="图片 4"/>
                      <p:cNvPicPr/>
                      <p:nvPr/>
                    </p:nvPicPr>
                    <p:blipFill>
                      <a:blip r:embed="rId2"/>
                      <a:stretch>
                        <a:fillRect/>
                      </a:stretch>
                    </p:blipFill>
                    <p:spPr>
                      <a:xfrm>
                        <a:off x="847090" y="1783715"/>
                        <a:ext cx="7450455" cy="495935"/>
                      </a:xfrm>
                      <a:prstGeom prst="rect">
                        <a:avLst/>
                      </a:prstGeom>
                    </p:spPr>
                  </p:pic>
                </p:oleObj>
              </mc:Fallback>
            </mc:AlternateContent>
          </a:graphicData>
        </a:graphic>
      </p:graphicFrame>
      <p:pic>
        <p:nvPicPr>
          <p:cNvPr id="6" name="图片 5" descr="Attention5"/>
          <p:cNvPicPr>
            <a:picLocks noChangeAspect="1"/>
          </p:cNvPicPr>
          <p:nvPr/>
        </p:nvPicPr>
        <p:blipFill>
          <a:blip r:embed="rId3"/>
          <a:stretch>
            <a:fillRect/>
          </a:stretch>
        </p:blipFill>
        <p:spPr>
          <a:xfrm>
            <a:off x="1628775" y="3025140"/>
            <a:ext cx="4876800" cy="2087880"/>
          </a:xfrm>
          <a:prstGeom prst="rect">
            <a:avLst/>
          </a:prstGeom>
        </p:spPr>
      </p:pic>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Attention机制的应用</a:t>
            </a:r>
            <a:endParaRPr lang="zh-CN" altLang="en-US"/>
          </a:p>
        </p:txBody>
      </p:sp>
      <p:sp>
        <p:nvSpPr>
          <p:cNvPr id="3" name="内容占位符 2"/>
          <p:cNvSpPr>
            <a:spLocks noGrp="1"/>
          </p:cNvSpPr>
          <p:nvPr>
            <p:ph idx="1"/>
          </p:nvPr>
        </p:nvSpPr>
        <p:spPr/>
        <p:txBody>
          <a:bodyPr/>
          <a:p>
            <a:r>
              <a:rPr lang="zh-CN" altLang="en-US"/>
              <a:t>图像处理领域</a:t>
            </a:r>
            <a:endParaRPr lang="zh-CN" altLang="en-US"/>
          </a:p>
          <a:p>
            <a:pPr lvl="1"/>
            <a:r>
              <a:rPr lang="zh-CN" altLang="en-US"/>
              <a:t>图片描述（Image-Caption）</a:t>
            </a:r>
            <a:endParaRPr lang="zh-CN" altLang="en-US"/>
          </a:p>
          <a:p>
            <a:pPr lvl="2"/>
            <a:r>
              <a:rPr lang="zh-CN" altLang="en-US"/>
              <a:t>一种典型的图文结合的深度学习应用，输入一张图片，人工智能系统输出一句描述句子，语义等价地描述图片所示内容</a:t>
            </a:r>
            <a:endParaRPr lang="zh-CN" altLang="en-US"/>
          </a:p>
          <a:p>
            <a:pPr lvl="3"/>
            <a:r>
              <a:rPr lang="zh-CN" altLang="en-US"/>
              <a:t>Encoder输入部分是一张图片，一般会用CNN来对图片进行特征抽取</a:t>
            </a:r>
            <a:endParaRPr lang="zh-CN" altLang="en-US"/>
          </a:p>
          <a:p>
            <a:pPr lvl="3"/>
            <a:r>
              <a:rPr lang="zh-CN" altLang="en-US"/>
              <a:t>Decoder部分使用RNN或者LSTM来输出自然语言句子</a:t>
            </a:r>
            <a:endParaRPr lang="zh-CN" altLang="en-US"/>
          </a:p>
        </p:txBody>
      </p:sp>
      <p:pic>
        <p:nvPicPr>
          <p:cNvPr id="4" name="图片 3" descr="Attention6"/>
          <p:cNvPicPr>
            <a:picLocks noChangeAspect="1"/>
          </p:cNvPicPr>
          <p:nvPr/>
        </p:nvPicPr>
        <p:blipFill>
          <a:blip r:embed="rId1"/>
          <a:stretch>
            <a:fillRect/>
          </a:stretch>
        </p:blipFill>
        <p:spPr>
          <a:xfrm>
            <a:off x="4126230" y="4262755"/>
            <a:ext cx="4602480" cy="1874520"/>
          </a:xfrm>
          <a:prstGeom prst="rect">
            <a:avLst/>
          </a:prstGeom>
        </p:spPr>
      </p:pic>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Attention机制的应用</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a:t>加入Attention机制</a:t>
            </a:r>
            <a:endParaRPr lang="zh-CN" altLang="en-US"/>
          </a:p>
          <a:p>
            <a:pPr lvl="1"/>
            <a:r>
              <a:rPr lang="zh-CN" altLang="en-US"/>
              <a:t>在输出某个实体单词的时候会将注意力焦点聚焦在图片中相应的区域上</a:t>
            </a:r>
            <a:endParaRPr lang="zh-CN" altLang="en-US"/>
          </a:p>
          <a:p>
            <a:pPr lvl="2"/>
            <a:r>
              <a:rPr lang="zh-CN" altLang="en-US"/>
              <a:t>“A person is standing on a beach with a surfboard.”</a:t>
            </a:r>
            <a:endParaRPr lang="zh-CN" altLang="en-US"/>
          </a:p>
        </p:txBody>
      </p:sp>
      <p:pic>
        <p:nvPicPr>
          <p:cNvPr id="5" name="图片 4" descr="Attention7"/>
          <p:cNvPicPr>
            <a:picLocks noChangeAspect="1"/>
          </p:cNvPicPr>
          <p:nvPr/>
        </p:nvPicPr>
        <p:blipFill>
          <a:blip r:embed="rId1"/>
          <a:stretch>
            <a:fillRect/>
          </a:stretch>
        </p:blipFill>
        <p:spPr>
          <a:xfrm>
            <a:off x="1891030" y="2718435"/>
            <a:ext cx="5361940" cy="3723005"/>
          </a:xfrm>
          <a:prstGeom prst="rect">
            <a:avLst/>
          </a:prstGeom>
        </p:spPr>
      </p:pic>
    </p:spTree>
  </p:cSld>
  <p:clrMapOvr>
    <a:masterClrMapping/>
  </p:clrMapOvr>
  <p:transition>
    <p:random/>
  </p:transition>
</p:sld>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18104</Words>
  <Application>WPS 演示</Application>
  <PresentationFormat>全屏显示(4:3)</PresentationFormat>
  <Paragraphs>951</Paragraphs>
  <Slides>115</Slides>
  <Notes>1</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38</vt:i4>
      </vt:variant>
      <vt:variant>
        <vt:lpstr>幻灯片标题</vt:lpstr>
      </vt:variant>
      <vt:variant>
        <vt:i4>115</vt:i4>
      </vt:variant>
    </vt:vector>
  </HeadingPairs>
  <TitlesOfParts>
    <vt:vector size="165" baseType="lpstr">
      <vt:lpstr>Arial</vt:lpstr>
      <vt:lpstr>宋体</vt:lpstr>
      <vt:lpstr>Wingdings</vt:lpstr>
      <vt:lpstr>MS PGothic</vt:lpstr>
      <vt:lpstr>Times New Roman</vt:lpstr>
      <vt:lpstr>黑体</vt:lpstr>
      <vt:lpstr>华文琥珀</vt:lpstr>
      <vt:lpstr>楷体_GB2312</vt:lpstr>
      <vt:lpstr>微软雅黑</vt:lpstr>
      <vt:lpstr>Arial Unicode MS</vt:lpstr>
      <vt:lpstr>wasedaSample5</vt:lpstr>
      <vt:lpstr>1_wasedaSample5</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Equation.KSEE3</vt:lpstr>
      <vt:lpstr>Paint.Picture</vt:lpstr>
      <vt:lpstr>Equation.KSEE3</vt:lpstr>
      <vt:lpstr>Paint.Picture</vt:lpstr>
      <vt:lpstr>Paint.Picture</vt:lpstr>
      <vt:lpstr>第 8 章   深度学习—RNN</vt:lpstr>
      <vt:lpstr>导论</vt:lpstr>
      <vt:lpstr>循环神经网络(Recurrent Neural Network)</vt:lpstr>
      <vt:lpstr>循环神经网络(Recurrent Neural Network)</vt:lpstr>
      <vt:lpstr>语言模型</vt:lpstr>
      <vt:lpstr>语言模型</vt:lpstr>
      <vt:lpstr>语言模型</vt:lpstr>
      <vt:lpstr>语言模型</vt:lpstr>
      <vt:lpstr>RNN</vt:lpstr>
      <vt:lpstr>何时使用 RNN？</vt:lpstr>
      <vt:lpstr>循环网络</vt:lpstr>
      <vt:lpstr>多层感知器</vt:lpstr>
      <vt:lpstr>多层感知器</vt:lpstr>
      <vt:lpstr>多层感知器</vt:lpstr>
      <vt:lpstr>多层感知器</vt:lpstr>
      <vt:lpstr>例子</vt:lpstr>
      <vt:lpstr>什么是循环神经网络？</vt:lpstr>
      <vt:lpstr>什么是循环神经网络？</vt:lpstr>
      <vt:lpstr>什么是循环神经网络？</vt:lpstr>
      <vt:lpstr>什么是循环神经网络？</vt:lpstr>
      <vt:lpstr>什么是循环神经网络？</vt:lpstr>
      <vt:lpstr>什么是循环神经网络？</vt:lpstr>
      <vt:lpstr>什么是循环神经网络？</vt:lpstr>
      <vt:lpstr>什么是循环神经网络？</vt:lpstr>
      <vt:lpstr>RNN的反向传播</vt:lpstr>
      <vt:lpstr>双向循环神经网络</vt:lpstr>
      <vt:lpstr>双向循环神经网络</vt:lpstr>
      <vt:lpstr>双向循环神经网络</vt:lpstr>
      <vt:lpstr>LSTM</vt:lpstr>
      <vt:lpstr>LSTM</vt:lpstr>
      <vt:lpstr>LSTM</vt:lpstr>
      <vt:lpstr>LSTM</vt:lpstr>
      <vt:lpstr>LSTM</vt:lpstr>
      <vt:lpstr>LSTM</vt:lpstr>
      <vt:lpstr>LSTM</vt:lpstr>
      <vt:lpstr>LSTM</vt:lpstr>
      <vt:lpstr>RNN的应用领域</vt:lpstr>
      <vt:lpstr>RNN应用——写歌词、写诗</vt:lpstr>
      <vt:lpstr>使用LSTM模型预测股价——基于Keras</vt:lpstr>
      <vt:lpstr>使用LSTM模型预测股价——基于Keras</vt:lpstr>
      <vt:lpstr>使用LSTM模型预测股价——基于Keras</vt:lpstr>
      <vt:lpstr>使用LSTM模型预测股价——基于Keras</vt:lpstr>
      <vt:lpstr>使用LSTM模型预测股价——基于Keras</vt:lpstr>
      <vt:lpstr>使用LSTM模型预测股价——基于Keras</vt:lpstr>
      <vt:lpstr>使用LSTM模型预测股价——基于Keras</vt:lpstr>
      <vt:lpstr>使用LSTM模型预测股价——基于Keras</vt:lpstr>
      <vt:lpstr>RNN与CNN的结合应用：看图说话</vt:lpstr>
      <vt:lpstr>PowerPoint 演示文稿</vt:lpstr>
      <vt:lpstr>可疑活动视频分析</vt:lpstr>
      <vt:lpstr>可疑活动视频分析——解决方案架构描述</vt:lpstr>
      <vt:lpstr>可疑活动视频分析——解决方案架构描述</vt:lpstr>
      <vt:lpstr>可疑活动视频分析——解决方案架构描述</vt:lpstr>
      <vt:lpstr>可疑活动视频分析——解决方案架构描述</vt:lpstr>
      <vt:lpstr>可疑活动视频分析——解决方案架构描述</vt:lpstr>
      <vt:lpstr>可疑活动视频分析——执行</vt:lpstr>
      <vt:lpstr>可疑活动视频分析——执行</vt:lpstr>
      <vt:lpstr>可疑活动视频分析——执行</vt:lpstr>
      <vt:lpstr>可疑活动视频分析——结果和其他应用</vt:lpstr>
      <vt:lpstr>深度学习的应用—学习单词的表达：词向量(Word2Vec)</vt:lpstr>
      <vt:lpstr>深度学习的应用—学习单词的表达：词向量(Word2Vec)</vt:lpstr>
      <vt:lpstr>深度学习的应用—学习单词的表达：词向量(Word2Vec)</vt:lpstr>
      <vt:lpstr>深度学习的应用—学习单词的表达：词向量(Word2Vec)</vt:lpstr>
      <vt:lpstr>词向量模型的基本思想</vt:lpstr>
      <vt:lpstr>词向量模型的基本思想</vt:lpstr>
      <vt:lpstr>词向量模型：两种训练模式</vt:lpstr>
      <vt:lpstr>Word2Vec的改进算法</vt:lpstr>
      <vt:lpstr>基于词向量的操作：单词类比</vt:lpstr>
      <vt:lpstr>对联项目</vt:lpstr>
      <vt:lpstr>seq2seq模型</vt:lpstr>
      <vt:lpstr>seq2seq模型思想</vt:lpstr>
      <vt:lpstr>seq2seq模型思想</vt:lpstr>
      <vt:lpstr>seq2seq模型思想</vt:lpstr>
      <vt:lpstr>seq2seq模型</vt:lpstr>
      <vt:lpstr>seq2seq模型</vt:lpstr>
      <vt:lpstr>seq2seq模型</vt:lpstr>
      <vt:lpstr>seq2seq模型</vt:lpstr>
      <vt:lpstr>使用Encoder-Decoder模型自动生成对联</vt:lpstr>
      <vt:lpstr>使用Encoder-Decoder模型自动生成对联</vt:lpstr>
      <vt:lpstr>使用Encoder-Decoder模型自动生成对联</vt:lpstr>
      <vt:lpstr>使用Encoder-Decoder模型自动生成对联</vt:lpstr>
      <vt:lpstr>使用Encoder-Decoder模型自动生成对联</vt:lpstr>
      <vt:lpstr>使用Encoder-Decoder模型自动生成对联</vt:lpstr>
      <vt:lpstr>使用Encoder-Decoder模型自动生成对联</vt:lpstr>
      <vt:lpstr>使用Encoder-Decoder模型自动生成对联</vt:lpstr>
      <vt:lpstr>使用Encoder-Decoder模型自动生成对联</vt:lpstr>
      <vt:lpstr>模型扩展</vt:lpstr>
      <vt:lpstr>模型扩展</vt:lpstr>
      <vt:lpstr>注意力模型</vt:lpstr>
      <vt:lpstr>模型扩展</vt:lpstr>
      <vt:lpstr>Attention</vt:lpstr>
      <vt:lpstr>Attention</vt:lpstr>
      <vt:lpstr>Attention</vt:lpstr>
      <vt:lpstr>Attention</vt:lpstr>
      <vt:lpstr>Attention</vt:lpstr>
      <vt:lpstr>Attention</vt:lpstr>
      <vt:lpstr>Attention</vt:lpstr>
      <vt:lpstr>Attention机制的本质思想</vt:lpstr>
      <vt:lpstr>Attention机制的应用</vt:lpstr>
      <vt:lpstr>Attention机制的应用</vt:lpstr>
      <vt:lpstr>参考</vt:lpstr>
      <vt:lpstr>PowerPoint 演示文稿</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ZhMin</cp:lastModifiedBy>
  <cp:revision>898</cp:revision>
  <dcterms:created xsi:type="dcterms:W3CDTF">2019-02-10T01:13:00Z</dcterms:created>
  <dcterms:modified xsi:type="dcterms:W3CDTF">2019-05-20T02:22:37Z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2052-11.1.0.8597</vt:lpwstr>
  </property>
</Properties>
</file>